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6"/>
  </p:notesMasterIdLst>
  <p:handoutMasterIdLst>
    <p:handoutMasterId r:id="rId227"/>
  </p:handoutMasterIdLst>
  <p:sldIdLst>
    <p:sldId id="405" r:id="rId5"/>
    <p:sldId id="406" r:id="rId6"/>
    <p:sldId id="889" r:id="rId7"/>
    <p:sldId id="886" r:id="rId8"/>
    <p:sldId id="408" r:id="rId9"/>
    <p:sldId id="409" r:id="rId10"/>
    <p:sldId id="410" r:id="rId11"/>
    <p:sldId id="831" r:id="rId12"/>
    <p:sldId id="884" r:id="rId13"/>
    <p:sldId id="832" r:id="rId14"/>
    <p:sldId id="885" r:id="rId15"/>
    <p:sldId id="833" r:id="rId16"/>
    <p:sldId id="412" r:id="rId17"/>
    <p:sldId id="413" r:id="rId18"/>
    <p:sldId id="414" r:id="rId19"/>
    <p:sldId id="891" r:id="rId20"/>
    <p:sldId id="415" r:id="rId21"/>
    <p:sldId id="890" r:id="rId22"/>
    <p:sldId id="416" r:id="rId23"/>
    <p:sldId id="419" r:id="rId24"/>
    <p:sldId id="421" r:id="rId25"/>
    <p:sldId id="424" r:id="rId26"/>
    <p:sldId id="834" r:id="rId27"/>
    <p:sldId id="422" r:id="rId28"/>
    <p:sldId id="425" r:id="rId29"/>
    <p:sldId id="427" r:id="rId30"/>
    <p:sldId id="428" r:id="rId31"/>
    <p:sldId id="430" r:id="rId32"/>
    <p:sldId id="431" r:id="rId33"/>
    <p:sldId id="432" r:id="rId34"/>
    <p:sldId id="433" r:id="rId35"/>
    <p:sldId id="434" r:id="rId36"/>
    <p:sldId id="836" r:id="rId37"/>
    <p:sldId id="435" r:id="rId38"/>
    <p:sldId id="838" r:id="rId39"/>
    <p:sldId id="840" r:id="rId40"/>
    <p:sldId id="454" r:id="rId41"/>
    <p:sldId id="455" r:id="rId42"/>
    <p:sldId id="466" r:id="rId43"/>
    <p:sldId id="467" r:id="rId44"/>
    <p:sldId id="469" r:id="rId45"/>
    <p:sldId id="470" r:id="rId46"/>
    <p:sldId id="841" r:id="rId47"/>
    <p:sldId id="842" r:id="rId48"/>
    <p:sldId id="843" r:id="rId49"/>
    <p:sldId id="481" r:id="rId50"/>
    <p:sldId id="483" r:id="rId51"/>
    <p:sldId id="486" r:id="rId52"/>
    <p:sldId id="844" r:id="rId53"/>
    <p:sldId id="487" r:id="rId54"/>
    <p:sldId id="493" r:id="rId55"/>
    <p:sldId id="494" r:id="rId56"/>
    <p:sldId id="495" r:id="rId57"/>
    <p:sldId id="505" r:id="rId58"/>
    <p:sldId id="506" r:id="rId59"/>
    <p:sldId id="509" r:id="rId60"/>
    <p:sldId id="510" r:id="rId61"/>
    <p:sldId id="511" r:id="rId62"/>
    <p:sldId id="512" r:id="rId63"/>
    <p:sldId id="513" r:id="rId64"/>
    <p:sldId id="516" r:id="rId65"/>
    <p:sldId id="519" r:id="rId66"/>
    <p:sldId id="520" r:id="rId67"/>
    <p:sldId id="522" r:id="rId68"/>
    <p:sldId id="523" r:id="rId69"/>
    <p:sldId id="526" r:id="rId70"/>
    <p:sldId id="527" r:id="rId71"/>
    <p:sldId id="528" r:id="rId72"/>
    <p:sldId id="529" r:id="rId73"/>
    <p:sldId id="530" r:id="rId74"/>
    <p:sldId id="531" r:id="rId75"/>
    <p:sldId id="532" r:id="rId76"/>
    <p:sldId id="533" r:id="rId77"/>
    <p:sldId id="535" r:id="rId78"/>
    <p:sldId id="537" r:id="rId79"/>
    <p:sldId id="540" r:id="rId80"/>
    <p:sldId id="541" r:id="rId81"/>
    <p:sldId id="545" r:id="rId82"/>
    <p:sldId id="845" r:id="rId83"/>
    <p:sldId id="546" r:id="rId84"/>
    <p:sldId id="547" r:id="rId85"/>
    <p:sldId id="548" r:id="rId86"/>
    <p:sldId id="550" r:id="rId87"/>
    <p:sldId id="551" r:id="rId88"/>
    <p:sldId id="552" r:id="rId89"/>
    <p:sldId id="558" r:id="rId90"/>
    <p:sldId id="559" r:id="rId91"/>
    <p:sldId id="560" r:id="rId92"/>
    <p:sldId id="561" r:id="rId93"/>
    <p:sldId id="562" r:id="rId94"/>
    <p:sldId id="564" r:id="rId95"/>
    <p:sldId id="565" r:id="rId96"/>
    <p:sldId id="566" r:id="rId97"/>
    <p:sldId id="567" r:id="rId98"/>
    <p:sldId id="569" r:id="rId99"/>
    <p:sldId id="570" r:id="rId100"/>
    <p:sldId id="571" r:id="rId101"/>
    <p:sldId id="572" r:id="rId102"/>
    <p:sldId id="573" r:id="rId103"/>
    <p:sldId id="574" r:id="rId104"/>
    <p:sldId id="583" r:id="rId105"/>
    <p:sldId id="584" r:id="rId106"/>
    <p:sldId id="585" r:id="rId107"/>
    <p:sldId id="586" r:id="rId108"/>
    <p:sldId id="846" r:id="rId109"/>
    <p:sldId id="592" r:id="rId110"/>
    <p:sldId id="847" r:id="rId111"/>
    <p:sldId id="593" r:id="rId112"/>
    <p:sldId id="596" r:id="rId113"/>
    <p:sldId id="599" r:id="rId114"/>
    <p:sldId id="600" r:id="rId115"/>
    <p:sldId id="601" r:id="rId116"/>
    <p:sldId id="602" r:id="rId117"/>
    <p:sldId id="616" r:id="rId118"/>
    <p:sldId id="849" r:id="rId119"/>
    <p:sldId id="850" r:id="rId120"/>
    <p:sldId id="851" r:id="rId121"/>
    <p:sldId id="852" r:id="rId122"/>
    <p:sldId id="617" r:id="rId123"/>
    <p:sldId id="618" r:id="rId124"/>
    <p:sldId id="619" r:id="rId125"/>
    <p:sldId id="635" r:id="rId126"/>
    <p:sldId id="853" r:id="rId127"/>
    <p:sldId id="854" r:id="rId128"/>
    <p:sldId id="855" r:id="rId129"/>
    <p:sldId id="856" r:id="rId130"/>
    <p:sldId id="636" r:id="rId131"/>
    <p:sldId id="887" r:id="rId132"/>
    <p:sldId id="892" r:id="rId133"/>
    <p:sldId id="888" r:id="rId134"/>
    <p:sldId id="637" r:id="rId135"/>
    <p:sldId id="643" r:id="rId136"/>
    <p:sldId id="644" r:id="rId137"/>
    <p:sldId id="645" r:id="rId138"/>
    <p:sldId id="646" r:id="rId139"/>
    <p:sldId id="649" r:id="rId140"/>
    <p:sldId id="650" r:id="rId141"/>
    <p:sldId id="652" r:id="rId142"/>
    <p:sldId id="653" r:id="rId143"/>
    <p:sldId id="857" r:id="rId144"/>
    <p:sldId id="858" r:id="rId145"/>
    <p:sldId id="859" r:id="rId146"/>
    <p:sldId id="861" r:id="rId147"/>
    <p:sldId id="860" r:id="rId148"/>
    <p:sldId id="655" r:id="rId149"/>
    <p:sldId id="657" r:id="rId150"/>
    <p:sldId id="658" r:id="rId151"/>
    <p:sldId id="659" r:id="rId152"/>
    <p:sldId id="660" r:id="rId153"/>
    <p:sldId id="661" r:id="rId154"/>
    <p:sldId id="662" r:id="rId155"/>
    <p:sldId id="666" r:id="rId156"/>
    <p:sldId id="667" r:id="rId157"/>
    <p:sldId id="669" r:id="rId158"/>
    <p:sldId id="671" r:id="rId159"/>
    <p:sldId id="674" r:id="rId160"/>
    <p:sldId id="675" r:id="rId161"/>
    <p:sldId id="676" r:id="rId162"/>
    <p:sldId id="678" r:id="rId163"/>
    <p:sldId id="679" r:id="rId164"/>
    <p:sldId id="680" r:id="rId165"/>
    <p:sldId id="681" r:id="rId166"/>
    <p:sldId id="683" r:id="rId167"/>
    <p:sldId id="684" r:id="rId168"/>
    <p:sldId id="685" r:id="rId169"/>
    <p:sldId id="686" r:id="rId170"/>
    <p:sldId id="688" r:id="rId171"/>
    <p:sldId id="690" r:id="rId172"/>
    <p:sldId id="691" r:id="rId173"/>
    <p:sldId id="692" r:id="rId174"/>
    <p:sldId id="693" r:id="rId175"/>
    <p:sldId id="694" r:id="rId176"/>
    <p:sldId id="695" r:id="rId177"/>
    <p:sldId id="696" r:id="rId178"/>
    <p:sldId id="697" r:id="rId179"/>
    <p:sldId id="698" r:id="rId180"/>
    <p:sldId id="700" r:id="rId181"/>
    <p:sldId id="701" r:id="rId182"/>
    <p:sldId id="702" r:id="rId183"/>
    <p:sldId id="703" r:id="rId184"/>
    <p:sldId id="707" r:id="rId185"/>
    <p:sldId id="708" r:id="rId186"/>
    <p:sldId id="709" r:id="rId187"/>
    <p:sldId id="712" r:id="rId188"/>
    <p:sldId id="713" r:id="rId189"/>
    <p:sldId id="714" r:id="rId190"/>
    <p:sldId id="715" r:id="rId191"/>
    <p:sldId id="717" r:id="rId192"/>
    <p:sldId id="728" r:id="rId193"/>
    <p:sldId id="730" r:id="rId194"/>
    <p:sldId id="731" r:id="rId195"/>
    <p:sldId id="741" r:id="rId196"/>
    <p:sldId id="863" r:id="rId197"/>
    <p:sldId id="751" r:id="rId198"/>
    <p:sldId id="757" r:id="rId199"/>
    <p:sldId id="758" r:id="rId200"/>
    <p:sldId id="759" r:id="rId201"/>
    <p:sldId id="767" r:id="rId202"/>
    <p:sldId id="768" r:id="rId203"/>
    <p:sldId id="769" r:id="rId204"/>
    <p:sldId id="773" r:id="rId205"/>
    <p:sldId id="774" r:id="rId206"/>
    <p:sldId id="868" r:id="rId207"/>
    <p:sldId id="869" r:id="rId208"/>
    <p:sldId id="875" r:id="rId209"/>
    <p:sldId id="873" r:id="rId210"/>
    <p:sldId id="871" r:id="rId211"/>
    <p:sldId id="822" r:id="rId212"/>
    <p:sldId id="823" r:id="rId213"/>
    <p:sldId id="825" r:id="rId214"/>
    <p:sldId id="828" r:id="rId215"/>
    <p:sldId id="829" r:id="rId216"/>
    <p:sldId id="830" r:id="rId217"/>
    <p:sldId id="876" r:id="rId218"/>
    <p:sldId id="877" r:id="rId219"/>
    <p:sldId id="878" r:id="rId220"/>
    <p:sldId id="879" r:id="rId221"/>
    <p:sldId id="880" r:id="rId222"/>
    <p:sldId id="881" r:id="rId223"/>
    <p:sldId id="882" r:id="rId224"/>
    <p:sldId id="883" r:id="rId22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49">
          <p15:clr>
            <a:srgbClr val="A4A3A4"/>
          </p15:clr>
        </p15:guide>
        <p15:guide id="2" orient="horz" pos="247">
          <p15:clr>
            <a:srgbClr val="A4A3A4"/>
          </p15:clr>
        </p15:guide>
        <p15:guide id="3" pos="5601">
          <p15:clr>
            <a:srgbClr val="A4A3A4"/>
          </p15:clr>
        </p15:guide>
        <p15:guide id="4" pos="158">
          <p15:clr>
            <a:srgbClr val="A4A3A4"/>
          </p15:clr>
        </p15:guide>
        <p15:guide id="5" pos="5055">
          <p15:clr>
            <a:srgbClr val="A4A3A4"/>
          </p15:clr>
        </p15:guide>
        <p15:guide id="6" pos="4785">
          <p15:clr>
            <a:srgbClr val="A4A3A4"/>
          </p15:clr>
        </p15:guide>
        <p15:guide id="7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A71930"/>
    <a:srgbClr val="EE90A0"/>
    <a:srgbClr val="CDF5FF"/>
    <a:srgbClr val="CC006A"/>
    <a:srgbClr val="A0A1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56" autoAdjust="0"/>
    <p:restoredTop sz="91563" autoAdjust="0"/>
  </p:normalViewPr>
  <p:slideViewPr>
    <p:cSldViewPr snapToGrid="0" snapToObjects="1" showGuides="1">
      <p:cViewPr>
        <p:scale>
          <a:sx n="100" d="100"/>
          <a:sy n="100" d="100"/>
        </p:scale>
        <p:origin x="1016" y="876"/>
      </p:cViewPr>
      <p:guideLst>
        <p:guide orient="horz" pos="949"/>
        <p:guide orient="horz" pos="247"/>
        <p:guide pos="5601"/>
        <p:guide pos="158"/>
        <p:guide pos="5055"/>
        <p:guide pos="4785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26" Type="http://schemas.openxmlformats.org/officeDocument/2006/relationships/notesMaster" Target="notesMasters/notesMaster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55" Type="http://schemas.openxmlformats.org/officeDocument/2006/relationships/slide" Target="slides/slide151.xml"/><Relationship Id="rId171" Type="http://schemas.openxmlformats.org/officeDocument/2006/relationships/slide" Target="slides/slide167.xml"/><Relationship Id="rId176" Type="http://schemas.openxmlformats.org/officeDocument/2006/relationships/slide" Target="slides/slide172.xml"/><Relationship Id="rId192" Type="http://schemas.openxmlformats.org/officeDocument/2006/relationships/slide" Target="slides/slide188.xml"/><Relationship Id="rId197" Type="http://schemas.openxmlformats.org/officeDocument/2006/relationships/slide" Target="slides/slide193.xml"/><Relationship Id="rId206" Type="http://schemas.openxmlformats.org/officeDocument/2006/relationships/slide" Target="slides/slide202.xml"/><Relationship Id="rId227" Type="http://schemas.openxmlformats.org/officeDocument/2006/relationships/handoutMaster" Target="handoutMasters/handoutMaster1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slide" Target="slides/slide162.xml"/><Relationship Id="rId182" Type="http://schemas.openxmlformats.org/officeDocument/2006/relationships/slide" Target="slides/slide178.xml"/><Relationship Id="rId187" Type="http://schemas.openxmlformats.org/officeDocument/2006/relationships/slide" Target="slides/slide183.xml"/><Relationship Id="rId217" Type="http://schemas.openxmlformats.org/officeDocument/2006/relationships/slide" Target="slides/slide213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12" Type="http://schemas.openxmlformats.org/officeDocument/2006/relationships/slide" Target="slides/slide208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2" Type="http://schemas.openxmlformats.org/officeDocument/2006/relationships/slide" Target="slides/slide198.xml"/><Relationship Id="rId207" Type="http://schemas.openxmlformats.org/officeDocument/2006/relationships/slide" Target="slides/slide203.xml"/><Relationship Id="rId223" Type="http://schemas.openxmlformats.org/officeDocument/2006/relationships/slide" Target="slides/slide219.xml"/><Relationship Id="rId228" Type="http://schemas.openxmlformats.org/officeDocument/2006/relationships/presProps" Target="presProp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3" Type="http://schemas.openxmlformats.org/officeDocument/2006/relationships/slide" Target="slides/slide209.xml"/><Relationship Id="rId218" Type="http://schemas.openxmlformats.org/officeDocument/2006/relationships/slide" Target="slides/slide214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208" Type="http://schemas.openxmlformats.org/officeDocument/2006/relationships/slide" Target="slides/slide204.xml"/><Relationship Id="rId229" Type="http://schemas.openxmlformats.org/officeDocument/2006/relationships/viewProps" Target="viewProps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219" Type="http://schemas.openxmlformats.org/officeDocument/2006/relationships/slide" Target="slides/slide21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0" Type="http://schemas.openxmlformats.org/officeDocument/2006/relationships/theme" Target="theme/theme1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0" Type="http://schemas.openxmlformats.org/officeDocument/2006/relationships/slide" Target="slides/slide216.xml"/><Relationship Id="rId225" Type="http://schemas.openxmlformats.org/officeDocument/2006/relationships/slide" Target="slides/slide22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10" Type="http://schemas.openxmlformats.org/officeDocument/2006/relationships/slide" Target="slides/slide206.xml"/><Relationship Id="rId215" Type="http://schemas.openxmlformats.org/officeDocument/2006/relationships/slide" Target="slides/slide211.xml"/><Relationship Id="rId26" Type="http://schemas.openxmlformats.org/officeDocument/2006/relationships/slide" Target="slides/slide22.xml"/><Relationship Id="rId231" Type="http://schemas.openxmlformats.org/officeDocument/2006/relationships/tableStyles" Target="tableStyles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130199-4B0F-F34D-8B2F-8DC7A2BA724B}" type="datetimeFigureOut">
              <a:rPr lang="en-US" smtClean="0"/>
              <a:pPr/>
              <a:t>4/16/2018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F299D-305F-2E4D-843B-4E52E1BA6C9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179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5F0B3E-B3CA-6B43-A39F-7DF9FB3B3633}" type="datetimeFigureOut">
              <a:rPr lang="en-US" smtClean="0"/>
              <a:pPr/>
              <a:t>4/16/2018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2CF6C-796E-DB41-B01E-6E0DB075B09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4957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374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37436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65303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92279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92850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854001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09404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085094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411643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82487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313179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038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68760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27311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430281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57361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998417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38933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13944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82125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60952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187425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3388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547945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9364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759812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28356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121807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892943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415120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0115316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1711633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355477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094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34021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428016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370293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27363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273364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47666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406214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60647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861611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691026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1140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822525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3643130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54865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935575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442757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112847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1634344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748839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6399269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67332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416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190682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261435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0601227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7530484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4313850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22405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0769213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11327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654405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944528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3832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09843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742424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57523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718423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6381354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6272277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6266712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3387325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37356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813177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8311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5179016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018790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186877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3233025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491602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6404825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90492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7869966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6026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758058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2824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0444490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8610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438475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256838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347578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731470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523485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789172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2552924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669044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6994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7723434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2665560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021619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112072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242765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347735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623057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660942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7064194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029213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09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26117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107766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4079439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8484693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8208038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8488580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264289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5464256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8958075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8653917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807026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44977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9329617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2703780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567777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3734764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9420465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312800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1836237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2859519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4557669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145497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7890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742969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53354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15670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6062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996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88950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32128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90192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7667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0759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3969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99535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3077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3627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4847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0083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91242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48588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7747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2622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800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76847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44580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20842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39721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30664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91344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38357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689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30987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74897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6695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5136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2891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11005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2669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41592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406737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04054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16223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27848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0934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4685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99083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60863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26403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08459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97697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709421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94045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31765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614614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38721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015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574299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5326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5358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71974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256270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25298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39583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83896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18724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01878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884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17673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Basic implementation</a:t>
            </a:r>
            <a:r>
              <a:rPr lang="en-GB" baseline="0" dirty="0" smtClean="0"/>
              <a:t> in </a:t>
            </a:r>
            <a:r>
              <a:rPr lang="en-GB" baseline="0" dirty="0" err="1" smtClean="0"/>
              <a:t>ImageJ</a:t>
            </a:r>
            <a:r>
              <a:rPr lang="en-GB" baseline="0" dirty="0" smtClean="0"/>
              <a:t> – but often requires a lot of tweaking if you don’t have two perfectly circular objects.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14953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18527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118413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327628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84846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88175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42197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43260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28580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634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899921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120947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754058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928478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98408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12104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19920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22132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19094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201044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733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icr-analysis.github.io/intro-image-analysis/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icr-analysis.github.io/intro-image-analysis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R Image Analy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54000" y="4723650"/>
            <a:ext cx="2908353" cy="412106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dirty="0" smtClean="0"/>
              <a:t>April 2018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26" y="1105401"/>
            <a:ext cx="8778562" cy="3291564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1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949" y="4315006"/>
            <a:ext cx="8729640" cy="330017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4" y="4629150"/>
            <a:ext cx="8640764" cy="945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0" y="1"/>
            <a:ext cx="9144000" cy="6875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ICR logo.jpg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000" y="391249"/>
            <a:ext cx="1947672" cy="377190"/>
          </a:xfrm>
          <a:prstGeom prst="rect">
            <a:avLst/>
          </a:prstGeom>
        </p:spPr>
      </p:pic>
      <p:sp>
        <p:nvSpPr>
          <p:cNvPr id="11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7055005" y="4731394"/>
            <a:ext cx="1836584" cy="412106"/>
          </a:xfrm>
        </p:spPr>
        <p:txBody>
          <a:bodyPr>
            <a:normAutofit/>
          </a:bodyPr>
          <a:lstStyle>
            <a:lvl1pPr algn="r">
              <a:defRPr sz="1200"/>
            </a:lvl1pPr>
          </a:lstStyle>
          <a:p>
            <a:pPr lvl="0"/>
            <a:r>
              <a:rPr lang="en-US" dirty="0" smtClean="0"/>
              <a:t>adam.tyson@icr.ac.uk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7663917" y="66795"/>
            <a:ext cx="12763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u="none" dirty="0" smtClean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bit.ly/ICR-image</a:t>
            </a:r>
            <a:endParaRPr lang="en-US" sz="1200" u="non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R Image Analys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298761"/>
            <a:ext cx="7455788" cy="955075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26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2600"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54000" y="4723650"/>
            <a:ext cx="2908353" cy="412106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dirty="0" smtClean="0"/>
              <a:t>April 2018</a:t>
            </a:r>
          </a:p>
        </p:txBody>
      </p:sp>
      <p:sp>
        <p:nvSpPr>
          <p:cNvPr id="5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7055005" y="4731394"/>
            <a:ext cx="1836584" cy="412106"/>
          </a:xfrm>
        </p:spPr>
        <p:txBody>
          <a:bodyPr>
            <a:normAutofit/>
          </a:bodyPr>
          <a:lstStyle>
            <a:lvl1pPr algn="r">
              <a:defRPr sz="1200"/>
            </a:lvl1pPr>
          </a:lstStyle>
          <a:p>
            <a:pPr lvl="0"/>
            <a:r>
              <a:rPr lang="en-US" dirty="0" smtClean="0"/>
              <a:t>adam.tyson@icr.ac.uk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663917" y="66795"/>
            <a:ext cx="12763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bit.ly/ICR-image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269" y="1600677"/>
            <a:ext cx="7442468" cy="1722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Rounded Rectangle 7"/>
          <p:cNvSpPr/>
          <p:nvPr/>
        </p:nvSpPr>
        <p:spPr>
          <a:xfrm>
            <a:off x="250824" y="189000"/>
            <a:ext cx="7345364" cy="945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151045" y="298761"/>
            <a:ext cx="7454693" cy="8348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4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ts val="500"/>
        </a:spcBef>
        <a:buFontTx/>
        <a:buNone/>
        <a:defRPr sz="1500" kern="1200">
          <a:solidFill>
            <a:schemeClr val="tx2"/>
          </a:solidFill>
          <a:latin typeface="+mn-lt"/>
          <a:ea typeface="+mn-ea"/>
          <a:cs typeface="+mn-cs"/>
        </a:defRPr>
      </a:lvl1pPr>
      <a:lvl2pPr marL="180000" indent="-180000" algn="l" defTabSz="457200" rtl="0" eaLnBrk="1" latinLnBrk="0" hangingPunct="1">
        <a:spcBef>
          <a:spcPts val="500"/>
        </a:spcBef>
        <a:buFont typeface="Arial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2pPr>
      <a:lvl3pPr marL="180000" indent="-180000" algn="l" defTabSz="457200" rtl="0" eaLnBrk="1" latinLnBrk="0" hangingPunct="1">
        <a:spcBef>
          <a:spcPts val="500"/>
        </a:spcBef>
        <a:buFont typeface="Arial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3pPr>
      <a:lvl4pPr marL="180000" indent="-180000" algn="l" defTabSz="457200" rtl="0" eaLnBrk="1" latinLnBrk="0" hangingPunct="1">
        <a:spcBef>
          <a:spcPts val="500"/>
        </a:spcBef>
        <a:buFont typeface="Arial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4pPr>
      <a:lvl5pPr marL="180000" indent="-180000" algn="l" defTabSz="457200" rtl="0" eaLnBrk="1" latinLnBrk="0" hangingPunct="1">
        <a:spcBef>
          <a:spcPts val="500"/>
        </a:spcBef>
        <a:buFont typeface="Arial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tif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ti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tif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tif"/><Relationship Id="rId4" Type="http://schemas.openxmlformats.org/officeDocument/2006/relationships/image" Target="../media/image141.ti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tif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tif"/><Relationship Id="rId5" Type="http://schemas.openxmlformats.org/officeDocument/2006/relationships/image" Target="../media/image141.tif"/><Relationship Id="rId4" Type="http://schemas.openxmlformats.org/officeDocument/2006/relationships/image" Target="../media/image140.ti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tif"/><Relationship Id="rId7" Type="http://schemas.openxmlformats.org/officeDocument/2006/relationships/image" Target="../media/image142.tif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tif"/><Relationship Id="rId5" Type="http://schemas.openxmlformats.org/officeDocument/2006/relationships/image" Target="../media/image141.tif"/><Relationship Id="rId4" Type="http://schemas.openxmlformats.org/officeDocument/2006/relationships/image" Target="../media/image140.ti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10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45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45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47.png"/><Relationship Id="rId4" Type="http://schemas.openxmlformats.org/officeDocument/2006/relationships/image" Target="../media/image146.png"/><Relationship Id="rId9" Type="http://schemas.openxmlformats.org/officeDocument/2006/relationships/image" Target="../media/image149.tif"/></Relationships>
</file>

<file path=ppt/slides/_rels/slide1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45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147.png"/><Relationship Id="rId10" Type="http://schemas.openxmlformats.org/officeDocument/2006/relationships/image" Target="../media/image150.png"/><Relationship Id="rId4" Type="http://schemas.openxmlformats.org/officeDocument/2006/relationships/image" Target="../media/image146.png"/><Relationship Id="rId9" Type="http://schemas.openxmlformats.org/officeDocument/2006/relationships/image" Target="../media/image149.tif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tif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tif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ti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tif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tif"/><Relationship Id="rId4" Type="http://schemas.openxmlformats.org/officeDocument/2006/relationships/image" Target="../media/image151.ti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tif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tif"/><Relationship Id="rId5" Type="http://schemas.openxmlformats.org/officeDocument/2006/relationships/image" Target="../media/image154.tif"/><Relationship Id="rId4" Type="http://schemas.openxmlformats.org/officeDocument/2006/relationships/image" Target="../media/image151.ti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tif"/><Relationship Id="rId7" Type="http://schemas.openxmlformats.org/officeDocument/2006/relationships/image" Target="../media/image152.tif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tif"/><Relationship Id="rId5" Type="http://schemas.openxmlformats.org/officeDocument/2006/relationships/image" Target="../media/image151.tif"/><Relationship Id="rId4" Type="http://schemas.openxmlformats.org/officeDocument/2006/relationships/image" Target="../media/image155.ti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tif"/><Relationship Id="rId7" Type="http://schemas.openxmlformats.org/officeDocument/2006/relationships/image" Target="../media/image152.tif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tif"/><Relationship Id="rId5" Type="http://schemas.openxmlformats.org/officeDocument/2006/relationships/image" Target="../media/image151.tif"/><Relationship Id="rId4" Type="http://schemas.openxmlformats.org/officeDocument/2006/relationships/image" Target="../media/image155.tif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jpg"/><Relationship Id="rId18" Type="http://schemas.openxmlformats.org/officeDocument/2006/relationships/image" Target="../media/image19.png"/><Relationship Id="rId26" Type="http://schemas.openxmlformats.org/officeDocument/2006/relationships/image" Target="../media/image27.jpg"/><Relationship Id="rId3" Type="http://schemas.openxmlformats.org/officeDocument/2006/relationships/image" Target="../media/image4.jp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7.jp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jpg"/><Relationship Id="rId10" Type="http://schemas.openxmlformats.org/officeDocument/2006/relationships/image" Target="../media/image11.png"/><Relationship Id="rId19" Type="http://schemas.openxmlformats.org/officeDocument/2006/relationships/image" Target="../media/image20.jpg"/><Relationship Id="rId4" Type="http://schemas.openxmlformats.org/officeDocument/2006/relationships/image" Target="../media/image5.jpeg"/><Relationship Id="rId9" Type="http://schemas.openxmlformats.org/officeDocument/2006/relationships/image" Target="../media/image10.png"/><Relationship Id="rId14" Type="http://schemas.openxmlformats.org/officeDocument/2006/relationships/image" Target="../media/image15.jpeg"/><Relationship Id="rId22" Type="http://schemas.openxmlformats.org/officeDocument/2006/relationships/image" Target="../media/image23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iji.sc/" TargetMode="External"/><Relationship Id="rId5" Type="http://schemas.openxmlformats.org/officeDocument/2006/relationships/hyperlink" Target="http://forum.imagej.net/" TargetMode="External"/><Relationship Id="rId4" Type="http://schemas.openxmlformats.org/officeDocument/2006/relationships/image" Target="../media/image29.JP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74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10" Type="http://schemas.openxmlformats.org/officeDocument/2006/relationships/image" Target="../media/image175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74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10" Type="http://schemas.openxmlformats.org/officeDocument/2006/relationships/image" Target="../media/image175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74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7.jpg"/><Relationship Id="rId5" Type="http://schemas.openxmlformats.org/officeDocument/2006/relationships/image" Target="../media/image169.png"/><Relationship Id="rId10" Type="http://schemas.openxmlformats.org/officeDocument/2006/relationships/image" Target="../media/image175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iji.sc/" TargetMode="External"/><Relationship Id="rId5" Type="http://schemas.openxmlformats.org/officeDocument/2006/relationships/hyperlink" Target="http://forum.imagej.net/" TargetMode="External"/><Relationship Id="rId4" Type="http://schemas.openxmlformats.org/officeDocument/2006/relationships/image" Target="../media/image29.JP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iji.sc/" TargetMode="External"/><Relationship Id="rId5" Type="http://schemas.openxmlformats.org/officeDocument/2006/relationships/hyperlink" Target="http://forum.imagej.net/" TargetMode="External"/><Relationship Id="rId4" Type="http://schemas.openxmlformats.org/officeDocument/2006/relationships/image" Target="../media/image29.JP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cr-analysis.github.io/intro-image-analysi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11" Type="http://schemas.openxmlformats.org/officeDocument/2006/relationships/image" Target="../media/image39.JPG"/><Relationship Id="rId5" Type="http://schemas.openxmlformats.org/officeDocument/2006/relationships/image" Target="../media/image33.JPG"/><Relationship Id="rId10" Type="http://schemas.openxmlformats.org/officeDocument/2006/relationships/image" Target="../media/image38.JPG"/><Relationship Id="rId4" Type="http://schemas.openxmlformats.org/officeDocument/2006/relationships/image" Target="../media/image32.jpeg"/><Relationship Id="rId9" Type="http://schemas.openxmlformats.org/officeDocument/2006/relationships/image" Target="../media/image37.jpe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G"/><Relationship Id="rId5" Type="http://schemas.microsoft.com/office/2007/relationships/hdphoto" Target="../media/hdphoto1.wdp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6.png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192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9.png"/><Relationship Id="rId4" Type="http://schemas.openxmlformats.org/officeDocument/2006/relationships/image" Target="../media/image19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tif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tif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tif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tif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tif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April 2018</a:t>
            </a:r>
            <a:endParaRPr lang="en-GB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27" y="726259"/>
            <a:ext cx="8778562" cy="3291564"/>
          </a:xfrm>
        </p:spPr>
        <p:txBody>
          <a:bodyPr/>
          <a:lstStyle/>
          <a:p>
            <a:r>
              <a:rPr lang="en-GB" dirty="0" smtClean="0"/>
              <a:t>Introduction to image analysis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54000" y="4315006"/>
            <a:ext cx="8729640" cy="330017"/>
          </a:xfrm>
        </p:spPr>
        <p:txBody>
          <a:bodyPr>
            <a:normAutofit/>
          </a:bodyPr>
          <a:lstStyle/>
          <a:p>
            <a:r>
              <a:rPr lang="en-GB" dirty="0" smtClean="0"/>
              <a:t>Adam Tyson</a:t>
            </a:r>
          </a:p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374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022" y="798220"/>
            <a:ext cx="62743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Are you currently using microscopy or planning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system(s)?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Confocal/spinning disk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High content (</a:t>
            </a:r>
            <a:r>
              <a:rPr lang="en-US" dirty="0" err="1" smtClean="0">
                <a:solidFill>
                  <a:schemeClr val="tx2"/>
                </a:solidFill>
              </a:rPr>
              <a:t>Celigo</a:t>
            </a:r>
            <a:r>
              <a:rPr lang="en-US" dirty="0" smtClean="0">
                <a:solidFill>
                  <a:schemeClr val="tx2"/>
                </a:solidFill>
              </a:rPr>
              <a:t>/Operetta/</a:t>
            </a:r>
            <a:r>
              <a:rPr lang="en-US" dirty="0" err="1" smtClean="0">
                <a:solidFill>
                  <a:schemeClr val="tx2"/>
                </a:solidFill>
              </a:rPr>
              <a:t>ImageXpress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 others?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analysis software?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58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085" y="896541"/>
            <a:ext cx="2667623" cy="244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5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085" y="896541"/>
            <a:ext cx="2667623" cy="24466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8999" y="814678"/>
            <a:ext cx="1900893" cy="19218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04659" y="814049"/>
            <a:ext cx="1913027" cy="19218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8999" y="2981187"/>
            <a:ext cx="1921894" cy="19217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8908" y="2981187"/>
            <a:ext cx="1944530" cy="19007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940" y="1586846"/>
            <a:ext cx="2732588" cy="30715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934" y="505360"/>
            <a:ext cx="1012024" cy="2438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037" y="496380"/>
            <a:ext cx="1042506" cy="2438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650" y="3648050"/>
            <a:ext cx="310923" cy="5669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412" y="3550958"/>
            <a:ext cx="347502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3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Combine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401" y="1199629"/>
            <a:ext cx="3079614" cy="324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0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Combine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401" y="1199629"/>
            <a:ext cx="3079614" cy="32453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8680" y="912100"/>
            <a:ext cx="3520440" cy="350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5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1016767"/>
            <a:ext cx="1861186" cy="18611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3049866"/>
            <a:ext cx="1861186" cy="186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2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1016767"/>
            <a:ext cx="1861186" cy="18611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3049866"/>
            <a:ext cx="1861186" cy="18611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069" y="2039753"/>
            <a:ext cx="1861186" cy="1861186"/>
          </a:xfrm>
          <a:prstGeom prst="rect">
            <a:avLst/>
          </a:prstGeom>
        </p:spPr>
      </p:pic>
      <p:sp>
        <p:nvSpPr>
          <p:cNvPr id="13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016469" y="1497105"/>
            <a:ext cx="1032440" cy="453615"/>
          </a:xfrm>
        </p:spPr>
        <p:txBody>
          <a:bodyPr/>
          <a:lstStyle/>
          <a:p>
            <a:r>
              <a:rPr lang="en-US" dirty="0" smtClean="0"/>
              <a:t>AND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3419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0179" y="2039753"/>
            <a:ext cx="1861186" cy="18611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1016767"/>
            <a:ext cx="1861186" cy="18611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3049866"/>
            <a:ext cx="1861186" cy="18611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069" y="2039753"/>
            <a:ext cx="1861186" cy="1861186"/>
          </a:xfrm>
          <a:prstGeom prst="rect">
            <a:avLst/>
          </a:prstGeom>
        </p:spPr>
      </p:pic>
      <p:sp>
        <p:nvSpPr>
          <p:cNvPr id="13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016469" y="1497105"/>
            <a:ext cx="1032440" cy="453615"/>
          </a:xfrm>
        </p:spPr>
        <p:txBody>
          <a:bodyPr/>
          <a:lstStyle/>
          <a:p>
            <a:r>
              <a:rPr lang="en-US" dirty="0" smtClean="0"/>
              <a:t>AND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195789" y="1493745"/>
            <a:ext cx="1032440" cy="453615"/>
          </a:xfrm>
        </p:spPr>
        <p:txBody>
          <a:bodyPr/>
          <a:lstStyle/>
          <a:p>
            <a:r>
              <a:rPr lang="en-US" dirty="0" smtClean="0"/>
              <a:t>OR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3977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0179" y="2039753"/>
            <a:ext cx="1861186" cy="18611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1016767"/>
            <a:ext cx="1861186" cy="18611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3049866"/>
            <a:ext cx="1861186" cy="18611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289" y="2039753"/>
            <a:ext cx="1861186" cy="18611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069" y="2039753"/>
            <a:ext cx="1861186" cy="1861186"/>
          </a:xfrm>
          <a:prstGeom prst="rect">
            <a:avLst/>
          </a:prstGeom>
        </p:spPr>
      </p:pic>
      <p:sp>
        <p:nvSpPr>
          <p:cNvPr id="13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016469" y="1497105"/>
            <a:ext cx="1032440" cy="453615"/>
          </a:xfrm>
        </p:spPr>
        <p:txBody>
          <a:bodyPr/>
          <a:lstStyle/>
          <a:p>
            <a:r>
              <a:rPr lang="en-US" dirty="0" smtClean="0"/>
              <a:t>AND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195789" y="1493745"/>
            <a:ext cx="1032440" cy="453615"/>
          </a:xfrm>
        </p:spPr>
        <p:txBody>
          <a:bodyPr/>
          <a:lstStyle/>
          <a:p>
            <a:r>
              <a:rPr lang="en-US" dirty="0" smtClean="0"/>
              <a:t>OR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7319229" y="1493744"/>
            <a:ext cx="1032440" cy="453615"/>
          </a:xfrm>
        </p:spPr>
        <p:txBody>
          <a:bodyPr/>
          <a:lstStyle/>
          <a:p>
            <a:r>
              <a:rPr lang="en-US" dirty="0" smtClean="0"/>
              <a:t>XOR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1118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 - masking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268" y="793521"/>
            <a:ext cx="2811294" cy="2966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4863" y="3810182"/>
            <a:ext cx="1191508" cy="123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8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 - masking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268" y="793521"/>
            <a:ext cx="2811294" cy="2966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4863" y="3810182"/>
            <a:ext cx="1191508" cy="12394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224" y="1238847"/>
            <a:ext cx="1515729" cy="15157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694" y="1238846"/>
            <a:ext cx="1515729" cy="151572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924236" y="869514"/>
            <a:ext cx="96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PV.tif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80238" y="883829"/>
            <a:ext cx="156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PV_DAPI.tif</a:t>
            </a: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5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022" y="798220"/>
            <a:ext cx="627431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Are you currently using microscopy or planning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system(s)?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Confocal/spinning disk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High content (</a:t>
            </a:r>
            <a:r>
              <a:rPr lang="en-US" dirty="0" err="1" smtClean="0">
                <a:solidFill>
                  <a:schemeClr val="tx2"/>
                </a:solidFill>
              </a:rPr>
              <a:t>Celigo</a:t>
            </a:r>
            <a:r>
              <a:rPr lang="en-US" dirty="0" smtClean="0">
                <a:solidFill>
                  <a:schemeClr val="tx2"/>
                </a:solidFill>
              </a:rPr>
              <a:t>/Operetta/</a:t>
            </a:r>
            <a:r>
              <a:rPr lang="en-US" dirty="0" err="1" smtClean="0">
                <a:solidFill>
                  <a:schemeClr val="tx2"/>
                </a:solidFill>
              </a:rPr>
              <a:t>ImageXpress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 others?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analysis software?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 bit / no / lots of experience?</a:t>
            </a:r>
          </a:p>
        </p:txBody>
      </p:sp>
    </p:spTree>
    <p:extLst>
      <p:ext uri="{BB962C8B-B14F-4D97-AF65-F5344CB8AC3E}">
        <p14:creationId xmlns:p14="http://schemas.microsoft.com/office/powerpoint/2010/main" val="245077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 - masking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268" y="793521"/>
            <a:ext cx="2811294" cy="2966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4863" y="3810182"/>
            <a:ext cx="1191508" cy="12394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224" y="1238847"/>
            <a:ext cx="1515729" cy="15157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694" y="1238846"/>
            <a:ext cx="1515729" cy="151572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5820" y="3316620"/>
            <a:ext cx="1515729" cy="151572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924236" y="869514"/>
            <a:ext cx="96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PV.tif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80238" y="883829"/>
            <a:ext cx="156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PV_DAPI.tif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12641" y="2942205"/>
            <a:ext cx="125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PV_seg.tif</a:t>
            </a: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90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 - masking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268" y="793521"/>
            <a:ext cx="2811294" cy="2966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4863" y="3810182"/>
            <a:ext cx="1191508" cy="12394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224" y="1238847"/>
            <a:ext cx="1515729" cy="15157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694" y="1238846"/>
            <a:ext cx="1515729" cy="151572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5820" y="3316620"/>
            <a:ext cx="1515729" cy="151572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9290" y="3316620"/>
            <a:ext cx="1515729" cy="151572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924236" y="869514"/>
            <a:ext cx="96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PV.tif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80238" y="883829"/>
            <a:ext cx="156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PV_DAPI.tif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12641" y="2942205"/>
            <a:ext cx="125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PV_seg.tif</a:t>
            </a: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First (and most important lesson) – again!</a:t>
            </a:r>
          </a:p>
          <a:p>
            <a:pPr lvl="1"/>
            <a:endParaRPr lang="en-US" dirty="0" smtClean="0"/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81092" y="1613535"/>
            <a:ext cx="3586474" cy="1920922"/>
          </a:xfrm>
        </p:spPr>
        <p:txBody>
          <a:bodyPr/>
          <a:lstStyle/>
          <a:p>
            <a:r>
              <a:rPr lang="en-US" sz="3200" dirty="0" smtClean="0"/>
              <a:t>Test your analysis </a:t>
            </a:r>
            <a:r>
              <a:rPr lang="en-US" sz="3200" b="1" u="sng" dirty="0" smtClean="0"/>
              <a:t>before</a:t>
            </a:r>
            <a:r>
              <a:rPr lang="en-US" sz="3200" dirty="0" smtClean="0"/>
              <a:t> you acquire data!</a:t>
            </a:r>
          </a:p>
          <a:p>
            <a:pPr lvl="1"/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6421423" y="584444"/>
            <a:ext cx="22550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Sample</a:t>
            </a:r>
            <a:endParaRPr lang="en-US" sz="2600" dirty="0">
              <a:solidFill>
                <a:schemeClr val="tx2"/>
              </a:solidFill>
            </a:endParaRPr>
          </a:p>
          <a:p>
            <a:pPr algn="ctr"/>
            <a:r>
              <a:rPr lang="en-US" sz="2600" dirty="0">
                <a:solidFill>
                  <a:schemeClr val="tx2"/>
                </a:solidFill>
              </a:rPr>
              <a:t>preparation</a:t>
            </a:r>
          </a:p>
          <a:p>
            <a:pPr lvl="1"/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7567006" y="2333979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7581212" y="3277850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7548925" y="1488864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53200" y="1841536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Data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95864" y="2718267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Analysis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52690" y="3614501"/>
            <a:ext cx="22550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tx2"/>
                </a:solidFill>
              </a:rPr>
              <a:t>Biological information </a:t>
            </a:r>
          </a:p>
        </p:txBody>
      </p:sp>
    </p:spTree>
    <p:extLst>
      <p:ext uri="{BB962C8B-B14F-4D97-AF65-F5344CB8AC3E}">
        <p14:creationId xmlns:p14="http://schemas.microsoft.com/office/powerpoint/2010/main" val="334013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46914E-6 L -0.03993 0.15679 C -0.04896 0.1892 -0.05399 0.23858 -0.05399 0.29043 C -0.05399 0.34876 -0.04896 0.39629 -0.03993 0.4287 L -8.33333E-7 0.5858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292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46914E-6 L -0.03975 -0.15803 C -0.04895 -0.19198 -0.05381 -0.24105 -0.05399 -0.29445 C -0.05381 -0.35401 -0.04878 -0.40155 -0.03975 -0.43395 L -4.44444E-6 -0.59321 " pathEditMode="relative" rAng="10800000" ptsTypes="AAA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2966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5679E-6 L -0.04011 -0.04598 C -0.04913 -0.05524 -0.05399 -0.07006 -0.05399 -0.08518 C -0.05399 -0.10246 -0.04896 -0.11604 -0.04011 -0.12561 L 1.94444E-6 -0.17222 " pathEditMode="relative" rAng="10800000" ptsTypes="AAAA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86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0247 L -0.03524 0.04476 C -0.04427 0.05463 -0.0493 0.06945 -0.0493 0.08519 C -0.0493 0.10278 -0.04427 0.11698 -0.03524 0.12686 L 0.00469 0.17439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8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/>
      <p:bldP spid="28" grpId="0"/>
      <p:bldP spid="29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1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  <p:sp>
        <p:nvSpPr>
          <p:cNvPr id="16" name="Flowchart: Summing Junction 15"/>
          <p:cNvSpPr/>
          <p:nvPr/>
        </p:nvSpPr>
        <p:spPr>
          <a:xfrm>
            <a:off x="2006206" y="2410902"/>
            <a:ext cx="320431" cy="329090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64" y="2221864"/>
            <a:ext cx="785402" cy="78540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584294" y="1948248"/>
            <a:ext cx="56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PSF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4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650" y="1720313"/>
            <a:ext cx="1735008" cy="17350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  <p:sp>
        <p:nvSpPr>
          <p:cNvPr id="16" name="Flowchart: Summing Junction 15"/>
          <p:cNvSpPr/>
          <p:nvPr/>
        </p:nvSpPr>
        <p:spPr>
          <a:xfrm>
            <a:off x="2006206" y="2410902"/>
            <a:ext cx="320431" cy="329090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 16"/>
          <p:cNvSpPr/>
          <p:nvPr/>
        </p:nvSpPr>
        <p:spPr>
          <a:xfrm>
            <a:off x="3274229" y="2489275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64" y="2221864"/>
            <a:ext cx="785402" cy="7854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001657" y="1332066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84294" y="1948248"/>
            <a:ext cx="56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PSF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06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650" y="1720313"/>
            <a:ext cx="1735008" cy="17350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236" y="2217984"/>
            <a:ext cx="789282" cy="789282"/>
          </a:xfrm>
          <a:prstGeom prst="rect">
            <a:avLst/>
          </a:prstGeom>
        </p:spPr>
      </p:pic>
      <p:sp>
        <p:nvSpPr>
          <p:cNvPr id="16" name="Flowchart: Summing Junction 15"/>
          <p:cNvSpPr/>
          <p:nvPr/>
        </p:nvSpPr>
        <p:spPr>
          <a:xfrm>
            <a:off x="2006206" y="2410902"/>
            <a:ext cx="320431" cy="329090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 16"/>
          <p:cNvSpPr/>
          <p:nvPr/>
        </p:nvSpPr>
        <p:spPr>
          <a:xfrm>
            <a:off x="3274229" y="2489275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Plus 18"/>
          <p:cNvSpPr/>
          <p:nvPr/>
        </p:nvSpPr>
        <p:spPr>
          <a:xfrm>
            <a:off x="5446090" y="2396777"/>
            <a:ext cx="375146" cy="375146"/>
          </a:xfrm>
          <a:prstGeom prst="mathPlus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64" y="2221864"/>
            <a:ext cx="785402" cy="7854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001657" y="1332066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84294" y="1948248"/>
            <a:ext cx="56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PSF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38040" y="1908109"/>
            <a:ext cx="672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Noise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26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650" y="1720313"/>
            <a:ext cx="1735008" cy="17350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776" y="1701398"/>
            <a:ext cx="1735008" cy="17350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236" y="2217984"/>
            <a:ext cx="789282" cy="789282"/>
          </a:xfrm>
          <a:prstGeom prst="rect">
            <a:avLst/>
          </a:prstGeom>
        </p:spPr>
      </p:pic>
      <p:sp>
        <p:nvSpPr>
          <p:cNvPr id="16" name="Flowchart: Summing Junction 15"/>
          <p:cNvSpPr/>
          <p:nvPr/>
        </p:nvSpPr>
        <p:spPr>
          <a:xfrm>
            <a:off x="2006206" y="2410902"/>
            <a:ext cx="320431" cy="329090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 16"/>
          <p:cNvSpPr/>
          <p:nvPr/>
        </p:nvSpPr>
        <p:spPr>
          <a:xfrm>
            <a:off x="3274229" y="2489275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Equal 17"/>
          <p:cNvSpPr/>
          <p:nvPr/>
        </p:nvSpPr>
        <p:spPr>
          <a:xfrm>
            <a:off x="6729851" y="2489412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Plus 18"/>
          <p:cNvSpPr/>
          <p:nvPr/>
        </p:nvSpPr>
        <p:spPr>
          <a:xfrm>
            <a:off x="5446090" y="2396777"/>
            <a:ext cx="375146" cy="375146"/>
          </a:xfrm>
          <a:prstGeom prst="mathPlus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64" y="2221864"/>
            <a:ext cx="785402" cy="7854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001657" y="1332066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52640" y="1299800"/>
            <a:ext cx="1780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 &amp; noisy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84294" y="1948248"/>
            <a:ext cx="56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PSF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38040" y="1908109"/>
            <a:ext cx="672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Noise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01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650" y="1720313"/>
            <a:ext cx="1735008" cy="17350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776" y="1701398"/>
            <a:ext cx="1735008" cy="17350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236" y="2217984"/>
            <a:ext cx="789282" cy="789282"/>
          </a:xfrm>
          <a:prstGeom prst="rect">
            <a:avLst/>
          </a:prstGeom>
        </p:spPr>
      </p:pic>
      <p:sp>
        <p:nvSpPr>
          <p:cNvPr id="16" name="Flowchart: Summing Junction 15"/>
          <p:cNvSpPr/>
          <p:nvPr/>
        </p:nvSpPr>
        <p:spPr>
          <a:xfrm>
            <a:off x="2006206" y="2410902"/>
            <a:ext cx="320431" cy="329090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 16"/>
          <p:cNvSpPr/>
          <p:nvPr/>
        </p:nvSpPr>
        <p:spPr>
          <a:xfrm>
            <a:off x="3274229" y="2489275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Equal 17"/>
          <p:cNvSpPr/>
          <p:nvPr/>
        </p:nvSpPr>
        <p:spPr>
          <a:xfrm>
            <a:off x="6729851" y="2489412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Plus 18"/>
          <p:cNvSpPr/>
          <p:nvPr/>
        </p:nvSpPr>
        <p:spPr>
          <a:xfrm>
            <a:off x="5446090" y="2396777"/>
            <a:ext cx="375146" cy="375146"/>
          </a:xfrm>
          <a:prstGeom prst="mathPlus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64" y="2221864"/>
            <a:ext cx="785402" cy="7854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001657" y="1332066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52640" y="1299800"/>
            <a:ext cx="1780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 &amp; noisy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84294" y="1948248"/>
            <a:ext cx="56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PSF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38040" y="1908109"/>
            <a:ext cx="672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Noise</a:t>
            </a:r>
            <a:endParaRPr lang="en-US" sz="1400" dirty="0">
              <a:solidFill>
                <a:schemeClr val="tx2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1018117" y="3509433"/>
            <a:ext cx="7095066" cy="713317"/>
            <a:chOff x="1018117" y="3509433"/>
            <a:chExt cx="7095066" cy="713317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8085667" y="3509433"/>
              <a:ext cx="0" cy="713317"/>
            </a:xfrm>
            <a:prstGeom prst="line">
              <a:avLst/>
            </a:prstGeom>
            <a:ln w="571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1018117" y="4203700"/>
              <a:ext cx="7095066" cy="0"/>
            </a:xfrm>
            <a:prstGeom prst="line">
              <a:avLst/>
            </a:prstGeom>
            <a:ln w="571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1045633" y="3509436"/>
              <a:ext cx="0" cy="71331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51" name="TextBox 50"/>
          <p:cNvSpPr txBox="1"/>
          <p:nvPr/>
        </p:nvSpPr>
        <p:spPr>
          <a:xfrm>
            <a:off x="4367840" y="3705414"/>
            <a:ext cx="1281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6"/>
                </a:solidFill>
              </a:rPr>
              <a:t>?</a:t>
            </a:r>
            <a:endParaRPr lang="en-US" sz="32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10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27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022" y="798220"/>
            <a:ext cx="627431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Are you currently using microscopy or planning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system(s)?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Confocal/spinning disk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High content (</a:t>
            </a:r>
            <a:r>
              <a:rPr lang="en-US" dirty="0" err="1" smtClean="0">
                <a:solidFill>
                  <a:schemeClr val="tx2"/>
                </a:solidFill>
              </a:rPr>
              <a:t>Celigo</a:t>
            </a:r>
            <a:r>
              <a:rPr lang="en-US" dirty="0" smtClean="0">
                <a:solidFill>
                  <a:schemeClr val="tx2"/>
                </a:solidFill>
              </a:rPr>
              <a:t>/Operetta/</a:t>
            </a:r>
            <a:r>
              <a:rPr lang="en-US" dirty="0" err="1" smtClean="0">
                <a:solidFill>
                  <a:schemeClr val="tx2"/>
                </a:solidFill>
              </a:rPr>
              <a:t>ImageXpress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 others?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analysis software?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 bit / no / lots of experience?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 specific aims?</a:t>
            </a:r>
          </a:p>
        </p:txBody>
      </p:sp>
    </p:spTree>
    <p:extLst>
      <p:ext uri="{BB962C8B-B14F-4D97-AF65-F5344CB8AC3E}">
        <p14:creationId xmlns:p14="http://schemas.microsoft.com/office/powerpoint/2010/main" val="318702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8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47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/>
          <p:cNvSpPr txBox="1"/>
          <p:nvPr/>
        </p:nvSpPr>
        <p:spPr>
          <a:xfrm>
            <a:off x="5047976" y="1313534"/>
            <a:ext cx="1054134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 with 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67104" y="522209"/>
            <a:ext cx="587597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PSF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5" idx="2"/>
          </p:cNvCxnSpPr>
          <p:nvPr/>
        </p:nvCxnSpPr>
        <p:spPr>
          <a:xfrm>
            <a:off x="5560903" y="860763"/>
            <a:ext cx="0" cy="471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0" idx="3"/>
          </p:cNvCxnSpPr>
          <p:nvPr/>
        </p:nvCxnSpPr>
        <p:spPr>
          <a:xfrm flipV="1">
            <a:off x="4025470" y="1605922"/>
            <a:ext cx="1008366" cy="1023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6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/>
          <p:cNvSpPr txBox="1"/>
          <p:nvPr/>
        </p:nvSpPr>
        <p:spPr>
          <a:xfrm>
            <a:off x="5047976" y="1313534"/>
            <a:ext cx="1054134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 with 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68103" y="1689445"/>
            <a:ext cx="1144536" cy="58477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Convolved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e</a:t>
            </a:r>
            <a:r>
              <a:rPr lang="en-US" sz="1600" dirty="0" smtClean="0">
                <a:solidFill>
                  <a:schemeClr val="tx2"/>
                </a:solidFill>
              </a:rPr>
              <a:t>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67104" y="522209"/>
            <a:ext cx="587597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PSF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5" idx="2"/>
          </p:cNvCxnSpPr>
          <p:nvPr/>
        </p:nvCxnSpPr>
        <p:spPr>
          <a:xfrm>
            <a:off x="5560903" y="860763"/>
            <a:ext cx="0" cy="471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116250" y="1605921"/>
            <a:ext cx="980133" cy="375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0" idx="3"/>
          </p:cNvCxnSpPr>
          <p:nvPr/>
        </p:nvCxnSpPr>
        <p:spPr>
          <a:xfrm flipV="1">
            <a:off x="4025470" y="1605922"/>
            <a:ext cx="1008366" cy="1023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63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/>
          <p:cNvSpPr txBox="1"/>
          <p:nvPr/>
        </p:nvSpPr>
        <p:spPr>
          <a:xfrm>
            <a:off x="5047976" y="1313534"/>
            <a:ext cx="1054134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 with 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52640" y="3090197"/>
            <a:ext cx="1038276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Compare with raw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68103" y="1689445"/>
            <a:ext cx="1144536" cy="58477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Convolved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e</a:t>
            </a:r>
            <a:r>
              <a:rPr lang="en-US" sz="1600" dirty="0" smtClean="0">
                <a:solidFill>
                  <a:schemeClr val="tx2"/>
                </a:solidFill>
              </a:rPr>
              <a:t>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67104" y="522209"/>
            <a:ext cx="587597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467335" y="437553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5" idx="2"/>
          </p:cNvCxnSpPr>
          <p:nvPr/>
        </p:nvCxnSpPr>
        <p:spPr>
          <a:xfrm>
            <a:off x="5560903" y="860763"/>
            <a:ext cx="0" cy="471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116250" y="1605921"/>
            <a:ext cx="980133" cy="375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656074" y="2274220"/>
            <a:ext cx="31407" cy="8159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7687481" y="3674972"/>
            <a:ext cx="418978" cy="700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0" idx="3"/>
          </p:cNvCxnSpPr>
          <p:nvPr/>
        </p:nvCxnSpPr>
        <p:spPr>
          <a:xfrm flipV="1">
            <a:off x="4025470" y="1605922"/>
            <a:ext cx="1008366" cy="1023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65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/>
          <p:cNvSpPr txBox="1"/>
          <p:nvPr/>
        </p:nvSpPr>
        <p:spPr>
          <a:xfrm>
            <a:off x="5047976" y="1313534"/>
            <a:ext cx="1054134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 with 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52640" y="3090197"/>
            <a:ext cx="1038276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Compare with raw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99455" y="3732866"/>
            <a:ext cx="1011695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Improve 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68103" y="1689445"/>
            <a:ext cx="1144536" cy="58477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Convolved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e</a:t>
            </a:r>
            <a:r>
              <a:rPr lang="en-US" sz="1600" dirty="0" smtClean="0">
                <a:solidFill>
                  <a:schemeClr val="tx2"/>
                </a:solidFill>
              </a:rPr>
              <a:t>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67104" y="522209"/>
            <a:ext cx="587597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467335" y="437553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5" idx="2"/>
          </p:cNvCxnSpPr>
          <p:nvPr/>
        </p:nvCxnSpPr>
        <p:spPr>
          <a:xfrm>
            <a:off x="5560903" y="860763"/>
            <a:ext cx="0" cy="471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116250" y="1605921"/>
            <a:ext cx="980133" cy="375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656074" y="2274220"/>
            <a:ext cx="31407" cy="8159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7687481" y="3674972"/>
            <a:ext cx="418978" cy="700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2" idx="1"/>
            <a:endCxn id="33" idx="3"/>
          </p:cNvCxnSpPr>
          <p:nvPr/>
        </p:nvCxnSpPr>
        <p:spPr>
          <a:xfrm flipH="1">
            <a:off x="6011150" y="3382585"/>
            <a:ext cx="1141490" cy="6426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3" idx="1"/>
            <a:endCxn id="30" idx="2"/>
          </p:cNvCxnSpPr>
          <p:nvPr/>
        </p:nvCxnSpPr>
        <p:spPr>
          <a:xfrm flipH="1" flipV="1">
            <a:off x="3505565" y="2798506"/>
            <a:ext cx="1493890" cy="1226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0" idx="3"/>
          </p:cNvCxnSpPr>
          <p:nvPr/>
        </p:nvCxnSpPr>
        <p:spPr>
          <a:xfrm flipV="1">
            <a:off x="4025470" y="1605922"/>
            <a:ext cx="1008366" cy="1023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38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/>
          <p:cNvSpPr txBox="1"/>
          <p:nvPr/>
        </p:nvSpPr>
        <p:spPr>
          <a:xfrm>
            <a:off x="5047976" y="1313534"/>
            <a:ext cx="1054134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 with 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58764" y="2923688"/>
            <a:ext cx="1381266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tx2"/>
                </a:solidFill>
              </a:rPr>
              <a:t>Deconvolved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52640" y="3090197"/>
            <a:ext cx="1038276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Compare with raw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99455" y="3732866"/>
            <a:ext cx="1011695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Improve 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68103" y="1689445"/>
            <a:ext cx="1144536" cy="58477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Convolved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e</a:t>
            </a:r>
            <a:r>
              <a:rPr lang="en-US" sz="1600" dirty="0" smtClean="0">
                <a:solidFill>
                  <a:schemeClr val="tx2"/>
                </a:solidFill>
              </a:rPr>
              <a:t>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67104" y="522209"/>
            <a:ext cx="587597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467335" y="437553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5" idx="2"/>
          </p:cNvCxnSpPr>
          <p:nvPr/>
        </p:nvCxnSpPr>
        <p:spPr>
          <a:xfrm>
            <a:off x="5560903" y="860763"/>
            <a:ext cx="0" cy="471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116250" y="1605921"/>
            <a:ext cx="980133" cy="375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656074" y="2274220"/>
            <a:ext cx="31407" cy="8159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7687481" y="3674972"/>
            <a:ext cx="418978" cy="700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2" idx="1"/>
            <a:endCxn id="33" idx="3"/>
          </p:cNvCxnSpPr>
          <p:nvPr/>
        </p:nvCxnSpPr>
        <p:spPr>
          <a:xfrm flipH="1">
            <a:off x="6011150" y="3382585"/>
            <a:ext cx="1141490" cy="6426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3" idx="1"/>
            <a:endCxn id="30" idx="2"/>
          </p:cNvCxnSpPr>
          <p:nvPr/>
        </p:nvCxnSpPr>
        <p:spPr>
          <a:xfrm flipH="1" flipV="1">
            <a:off x="3505565" y="2798506"/>
            <a:ext cx="1493890" cy="1226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0" idx="1"/>
            <a:endCxn id="29" idx="3"/>
          </p:cNvCxnSpPr>
          <p:nvPr/>
        </p:nvCxnSpPr>
        <p:spPr>
          <a:xfrm flipH="1">
            <a:off x="2140030" y="2629229"/>
            <a:ext cx="845629" cy="4637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0" idx="3"/>
          </p:cNvCxnSpPr>
          <p:nvPr/>
        </p:nvCxnSpPr>
        <p:spPr>
          <a:xfrm flipV="1">
            <a:off x="4025470" y="1605922"/>
            <a:ext cx="1008366" cy="1023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5101962" y="4835191"/>
            <a:ext cx="38204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1200" y="86147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DeconvolutionLab2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341" t="6579" r="43403" b="53610"/>
          <a:stretch/>
        </p:blipFill>
        <p:spPr>
          <a:xfrm>
            <a:off x="213510" y="1230802"/>
            <a:ext cx="3050113" cy="233472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8090" y="4841300"/>
            <a:ext cx="46452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Sage et al. (2017) </a:t>
            </a:r>
            <a:r>
              <a:rPr lang="en-US" sz="700" i="1" dirty="0" smtClean="0">
                <a:solidFill>
                  <a:schemeClr val="tx2"/>
                </a:solidFill>
              </a:rPr>
              <a:t>Methods. </a:t>
            </a:r>
            <a:r>
              <a:rPr lang="en-US" sz="700" dirty="0" smtClean="0">
                <a:solidFill>
                  <a:schemeClr val="tx2"/>
                </a:solidFill>
              </a:rPr>
              <a:t>Vol 115, p28</a:t>
            </a:r>
          </a:p>
        </p:txBody>
      </p:sp>
    </p:spTree>
    <p:extLst>
      <p:ext uri="{BB962C8B-B14F-4D97-AF65-F5344CB8AC3E}">
        <p14:creationId xmlns:p14="http://schemas.microsoft.com/office/powerpoint/2010/main" val="219820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BUT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51200" y="86147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Not installed </a:t>
            </a:r>
            <a:r>
              <a:rPr lang="en-US" dirty="0" smtClean="0">
                <a:solidFill>
                  <a:schemeClr val="tx2"/>
                </a:solidFill>
              </a:rPr>
              <a:t>with </a:t>
            </a: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/FIJI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17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Installing plugins</a:t>
            </a:r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83000" y="77892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Easy way: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459" y="1351280"/>
            <a:ext cx="8883547" cy="3629741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16560" y="4582160"/>
            <a:ext cx="853440" cy="203200"/>
          </a:xfrm>
          <a:prstGeom prst="roundRect">
            <a:avLst/>
          </a:prstGeom>
          <a:noFill/>
          <a:ln w="28575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60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First (and most important lesson)</a:t>
            </a:r>
          </a:p>
          <a:p>
            <a:pPr lvl="1"/>
            <a:endParaRPr lang="en-US" dirty="0" smtClean="0"/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81092" y="1613535"/>
            <a:ext cx="3586474" cy="1920922"/>
          </a:xfrm>
        </p:spPr>
        <p:txBody>
          <a:bodyPr/>
          <a:lstStyle/>
          <a:p>
            <a:r>
              <a:rPr lang="en-US" sz="3200" dirty="0" smtClean="0"/>
              <a:t>Test your analysis </a:t>
            </a:r>
            <a:r>
              <a:rPr lang="en-US" sz="3200" b="1" u="sng" dirty="0" smtClean="0"/>
              <a:t>before</a:t>
            </a:r>
            <a:r>
              <a:rPr lang="en-US" sz="3200" dirty="0" smtClean="0"/>
              <a:t> you acquire data!</a:t>
            </a:r>
          </a:p>
          <a:p>
            <a:pPr lvl="1"/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6421423" y="584444"/>
            <a:ext cx="22550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Sample</a:t>
            </a:r>
            <a:endParaRPr lang="en-US" sz="2600" dirty="0">
              <a:solidFill>
                <a:schemeClr val="tx2"/>
              </a:solidFill>
            </a:endParaRPr>
          </a:p>
          <a:p>
            <a:pPr algn="ctr"/>
            <a:r>
              <a:rPr lang="en-US" sz="2600" dirty="0">
                <a:solidFill>
                  <a:schemeClr val="tx2"/>
                </a:solidFill>
              </a:rPr>
              <a:t>preparation</a:t>
            </a:r>
          </a:p>
          <a:p>
            <a:pPr lvl="1"/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7567006" y="2333979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7581212" y="3277850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7548925" y="1488864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53200" y="1841536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Data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95864" y="2718267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Analysis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52690" y="3614501"/>
            <a:ext cx="22550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tx2"/>
                </a:solidFill>
              </a:rPr>
              <a:t>Biological information </a:t>
            </a:r>
          </a:p>
        </p:txBody>
      </p:sp>
    </p:spTree>
    <p:extLst>
      <p:ext uri="{BB962C8B-B14F-4D97-AF65-F5344CB8AC3E}">
        <p14:creationId xmlns:p14="http://schemas.microsoft.com/office/powerpoint/2010/main" val="48713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46914E-6 L -0.03993 0.15679 C -0.04896 0.1892 -0.05399 0.23858 -0.05399 0.29043 C -0.05399 0.34876 -0.04896 0.39629 -0.03993 0.4287 L -8.33333E-7 0.5858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292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46914E-6 L -0.03975 -0.15803 C -0.04895 -0.19198 -0.05381 -0.24105 -0.05399 -0.29445 C -0.05381 -0.35401 -0.04878 -0.40155 -0.03975 -0.43395 L -4.44444E-6 -0.59321 " pathEditMode="relative" rAng="10800000" ptsTypes="AAA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2966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5679E-6 L -0.04011 -0.04598 C -0.04913 -0.05524 -0.05399 -0.07006 -0.05399 -0.08518 C -0.05399 -0.10246 -0.04896 -0.11604 -0.04011 -0.12561 L 1.94444E-6 -0.17222 " pathEditMode="relative" rAng="10800000" ptsTypes="AAAA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86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0247 L -0.03524 0.04476 C -0.04427 0.05463 -0.0493 0.06945 -0.0493 0.08519 C -0.0493 0.10278 -0.04427 0.11698 -0.03524 0.12686 L 0.00469 0.17439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8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/>
      <p:bldP spid="28" grpId="0"/>
      <p:bldP spid="29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1962" y="4835191"/>
            <a:ext cx="38204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8090" y="4841300"/>
            <a:ext cx="46452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Sage et al. (2017) </a:t>
            </a:r>
            <a:r>
              <a:rPr lang="en-US" sz="700" i="1" dirty="0" smtClean="0">
                <a:solidFill>
                  <a:schemeClr val="tx2"/>
                </a:solidFill>
              </a:rPr>
              <a:t>Methods. </a:t>
            </a:r>
            <a:r>
              <a:rPr lang="en-US" sz="700" dirty="0" smtClean="0">
                <a:solidFill>
                  <a:schemeClr val="tx2"/>
                </a:solidFill>
              </a:rPr>
              <a:t>Vol 115, p28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3973" y="1399656"/>
            <a:ext cx="33871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Download </a:t>
            </a:r>
            <a:r>
              <a:rPr lang="en-US" dirty="0" smtClean="0">
                <a:solidFill>
                  <a:schemeClr val="tx2"/>
                </a:solidFill>
              </a:rPr>
              <a:t>.jar file and copy into plugins </a:t>
            </a:r>
            <a:r>
              <a:rPr lang="en-US" dirty="0" smtClean="0">
                <a:solidFill>
                  <a:schemeClr val="tx2"/>
                </a:solidFill>
              </a:rPr>
              <a:t>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On OSX – right click &gt; “Show package contents”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Installing plugins</a:t>
            </a:r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83000" y="77892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Hard</a:t>
            </a:r>
            <a:r>
              <a:rPr lang="en-US" dirty="0" smtClean="0">
                <a:solidFill>
                  <a:schemeClr val="tx2"/>
                </a:solidFill>
              </a:rPr>
              <a:t> way: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9255" t="18493" r="43351" b="29876"/>
          <a:stretch/>
        </p:blipFill>
        <p:spPr>
          <a:xfrm>
            <a:off x="3690680" y="569886"/>
            <a:ext cx="5144728" cy="399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67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5101962" y="4835191"/>
            <a:ext cx="38204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1200" y="86147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DeconvolutionLab2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341" t="6579" r="43403" b="53610"/>
          <a:stretch/>
        </p:blipFill>
        <p:spPr>
          <a:xfrm>
            <a:off x="213510" y="1230802"/>
            <a:ext cx="3050113" cy="23347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7361" t="8982" r="5764" b="31142"/>
          <a:stretch/>
        </p:blipFill>
        <p:spPr>
          <a:xfrm>
            <a:off x="3715439" y="1232122"/>
            <a:ext cx="2707161" cy="339269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8090" y="4841300"/>
            <a:ext cx="46452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Sage et al. (2017) </a:t>
            </a:r>
            <a:r>
              <a:rPr lang="en-US" sz="700" i="1" dirty="0" smtClean="0">
                <a:solidFill>
                  <a:schemeClr val="tx2"/>
                </a:solidFill>
              </a:rPr>
              <a:t>Methods. </a:t>
            </a:r>
            <a:r>
              <a:rPr lang="en-US" sz="700" dirty="0" smtClean="0">
                <a:solidFill>
                  <a:schemeClr val="tx2"/>
                </a:solidFill>
              </a:rPr>
              <a:t>Vol 115, p28</a:t>
            </a:r>
          </a:p>
        </p:txBody>
      </p:sp>
    </p:spTree>
    <p:extLst>
      <p:ext uri="{BB962C8B-B14F-4D97-AF65-F5344CB8AC3E}">
        <p14:creationId xmlns:p14="http://schemas.microsoft.com/office/powerpoint/2010/main" val="345287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5101962" y="4835191"/>
            <a:ext cx="38204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1200" y="86147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DeconvolutionLab2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341" t="6579" r="43403" b="53610"/>
          <a:stretch/>
        </p:blipFill>
        <p:spPr>
          <a:xfrm>
            <a:off x="213510" y="1230802"/>
            <a:ext cx="3050113" cy="23347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7361" t="8982" r="5764" b="31142"/>
          <a:stretch/>
        </p:blipFill>
        <p:spPr>
          <a:xfrm>
            <a:off x="3715439" y="1232122"/>
            <a:ext cx="2707161" cy="33926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56399" y="765729"/>
            <a:ext cx="172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chemeClr val="tx2"/>
                </a:solidFill>
              </a:rPr>
              <a:t>Drag and drop</a:t>
            </a:r>
            <a:endParaRPr lang="en-US" u="sng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56399" y="1273220"/>
            <a:ext cx="1809751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tx2"/>
                </a:solidFill>
              </a:rPr>
              <a:t>CElegans-FITC.tif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52592" y="1869511"/>
            <a:ext cx="2259633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PSF-</a:t>
            </a:r>
            <a:r>
              <a:rPr lang="en-US" sz="1600" dirty="0" err="1" smtClean="0">
                <a:solidFill>
                  <a:schemeClr val="tx2"/>
                </a:solidFill>
              </a:rPr>
              <a:t>CElegans</a:t>
            </a:r>
            <a:r>
              <a:rPr lang="en-US" sz="1600" dirty="0" smtClean="0">
                <a:solidFill>
                  <a:schemeClr val="tx2"/>
                </a:solidFill>
              </a:rPr>
              <a:t>-</a:t>
            </a:r>
            <a:r>
              <a:rPr lang="en-US" sz="1600" dirty="0" err="1" smtClean="0">
                <a:solidFill>
                  <a:schemeClr val="tx2"/>
                </a:solidFill>
              </a:rPr>
              <a:t>FITC.tif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11" name="Curved Connector 10"/>
          <p:cNvCxnSpPr>
            <a:stCxn id="8" idx="1"/>
          </p:cNvCxnSpPr>
          <p:nvPr/>
        </p:nvCxnSpPr>
        <p:spPr>
          <a:xfrm rot="10800000" flipV="1">
            <a:off x="5603241" y="1442497"/>
            <a:ext cx="1153159" cy="27728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9" idx="1"/>
          </p:cNvCxnSpPr>
          <p:nvPr/>
        </p:nvCxnSpPr>
        <p:spPr>
          <a:xfrm rot="10800000">
            <a:off x="5540376" y="2027216"/>
            <a:ext cx="1112216" cy="11572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52592" y="2510715"/>
            <a:ext cx="222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C. </a:t>
            </a:r>
            <a:r>
              <a:rPr lang="en-US" dirty="0" err="1" smtClean="0">
                <a:solidFill>
                  <a:schemeClr val="tx2"/>
                </a:solidFill>
              </a:rPr>
              <a:t>Elegans</a:t>
            </a:r>
            <a:r>
              <a:rPr lang="en-US" dirty="0" smtClean="0">
                <a:solidFill>
                  <a:schemeClr val="tx2"/>
                </a:solidFill>
              </a:rPr>
              <a:t> embryo - microtubules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8090" y="4841300"/>
            <a:ext cx="46452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Sage et al. (2017) </a:t>
            </a:r>
            <a:r>
              <a:rPr lang="en-US" sz="700" i="1" dirty="0" smtClean="0">
                <a:solidFill>
                  <a:schemeClr val="tx2"/>
                </a:solidFill>
              </a:rPr>
              <a:t>Methods. </a:t>
            </a:r>
            <a:r>
              <a:rPr lang="en-US" sz="700" dirty="0" smtClean="0">
                <a:solidFill>
                  <a:schemeClr val="tx2"/>
                </a:solidFill>
              </a:rPr>
              <a:t>Vol 115, p28</a:t>
            </a:r>
          </a:p>
        </p:txBody>
      </p:sp>
    </p:spTree>
    <p:extLst>
      <p:ext uri="{BB962C8B-B14F-4D97-AF65-F5344CB8AC3E}">
        <p14:creationId xmlns:p14="http://schemas.microsoft.com/office/powerpoint/2010/main" val="212810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5101962" y="4835191"/>
            <a:ext cx="38204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1200" y="86147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DeconvolutionLab2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341" t="6579" r="43403" b="53610"/>
          <a:stretch/>
        </p:blipFill>
        <p:spPr>
          <a:xfrm>
            <a:off x="213510" y="1230802"/>
            <a:ext cx="3050113" cy="23347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7361" t="8982" r="5764" b="31142"/>
          <a:stretch/>
        </p:blipFill>
        <p:spPr>
          <a:xfrm>
            <a:off x="3715439" y="1232122"/>
            <a:ext cx="2707161" cy="33926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56399" y="765729"/>
            <a:ext cx="172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chemeClr val="tx2"/>
                </a:solidFill>
              </a:rPr>
              <a:t>Drag and drop</a:t>
            </a:r>
            <a:endParaRPr lang="en-US" u="sng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56399" y="1273220"/>
            <a:ext cx="1809751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tx2"/>
                </a:solidFill>
              </a:rPr>
              <a:t>CElegans-FITC.tif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52592" y="1869511"/>
            <a:ext cx="2259633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PSF-</a:t>
            </a:r>
            <a:r>
              <a:rPr lang="en-US" sz="1600" dirty="0" err="1" smtClean="0">
                <a:solidFill>
                  <a:schemeClr val="tx2"/>
                </a:solidFill>
              </a:rPr>
              <a:t>CElegans</a:t>
            </a:r>
            <a:r>
              <a:rPr lang="en-US" sz="1600" dirty="0" smtClean="0">
                <a:solidFill>
                  <a:schemeClr val="tx2"/>
                </a:solidFill>
              </a:rPr>
              <a:t>-</a:t>
            </a:r>
            <a:r>
              <a:rPr lang="en-US" sz="1600" dirty="0" err="1" smtClean="0">
                <a:solidFill>
                  <a:schemeClr val="tx2"/>
                </a:solidFill>
              </a:rPr>
              <a:t>FITC.tif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11" name="Curved Connector 10"/>
          <p:cNvCxnSpPr>
            <a:stCxn id="8" idx="1"/>
          </p:cNvCxnSpPr>
          <p:nvPr/>
        </p:nvCxnSpPr>
        <p:spPr>
          <a:xfrm rot="10800000" flipV="1">
            <a:off x="5603241" y="1442497"/>
            <a:ext cx="1153159" cy="27728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9" idx="1"/>
          </p:cNvCxnSpPr>
          <p:nvPr/>
        </p:nvCxnSpPr>
        <p:spPr>
          <a:xfrm rot="10800000">
            <a:off x="5540376" y="2027216"/>
            <a:ext cx="1112216" cy="11572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52592" y="2510715"/>
            <a:ext cx="222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C. </a:t>
            </a:r>
            <a:r>
              <a:rPr lang="en-US" dirty="0" err="1" smtClean="0">
                <a:solidFill>
                  <a:schemeClr val="tx2"/>
                </a:solidFill>
              </a:rPr>
              <a:t>Elegans</a:t>
            </a:r>
            <a:r>
              <a:rPr lang="en-US" dirty="0" smtClean="0">
                <a:solidFill>
                  <a:schemeClr val="tx2"/>
                </a:solidFill>
              </a:rPr>
              <a:t> embryo - microtubules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12208" y="3116406"/>
            <a:ext cx="1509618" cy="137178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8090" y="4841300"/>
            <a:ext cx="46452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Sage et al. (2017) </a:t>
            </a:r>
            <a:r>
              <a:rPr lang="en-US" sz="700" i="1" dirty="0" smtClean="0">
                <a:solidFill>
                  <a:schemeClr val="tx2"/>
                </a:solidFill>
              </a:rPr>
              <a:t>Methods. </a:t>
            </a:r>
            <a:r>
              <a:rPr lang="en-US" sz="700" dirty="0" smtClean="0">
                <a:solidFill>
                  <a:schemeClr val="tx2"/>
                </a:solidFill>
              </a:rPr>
              <a:t>Vol 115, p28</a:t>
            </a:r>
          </a:p>
        </p:txBody>
      </p:sp>
    </p:spTree>
    <p:extLst>
      <p:ext uri="{BB962C8B-B14F-4D97-AF65-F5344CB8AC3E}">
        <p14:creationId xmlns:p14="http://schemas.microsoft.com/office/powerpoint/2010/main" val="374934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 (hopefully)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112644" y="4770915"/>
            <a:ext cx="6539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2000" y="861470"/>
            <a:ext cx="673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 is computationally intense – may be very slow on these machines 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84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 (hopefully)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112644" y="4770915"/>
            <a:ext cx="6539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2000" y="861470"/>
            <a:ext cx="673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 is computationally intense – may be very slow on these machines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5104" t="30895" r="20591" b="56574"/>
          <a:stretch/>
        </p:blipFill>
        <p:spPr>
          <a:xfrm>
            <a:off x="4893642" y="1532395"/>
            <a:ext cx="3517900" cy="102019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54400" y="1673790"/>
            <a:ext cx="436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Try “Regularized Inverse Filter”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56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 (hopefully)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112644" y="4770915"/>
            <a:ext cx="6539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2000" y="861470"/>
            <a:ext cx="673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 is computationally intense – may be very slow on these machines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5104" t="30895" r="20591" b="56574"/>
          <a:stretch/>
        </p:blipFill>
        <p:spPr>
          <a:xfrm>
            <a:off x="4893642" y="1532395"/>
            <a:ext cx="3517900" cy="10201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54304" t="69799" r="20047" b="25170"/>
          <a:stretch/>
        </p:blipFill>
        <p:spPr>
          <a:xfrm>
            <a:off x="4893642" y="2722931"/>
            <a:ext cx="3517900" cy="38818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54400" y="1673790"/>
            <a:ext cx="436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Try “Regularized Inverse Filter”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34200" y="2795199"/>
            <a:ext cx="784225" cy="251628"/>
          </a:xfrm>
          <a:prstGeom prst="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3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 (hopefully)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112644" y="4770915"/>
            <a:ext cx="6539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2000" y="861470"/>
            <a:ext cx="673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 is computationally intense – may be very slow on these machines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5104" t="30895" r="20591" b="56574"/>
          <a:stretch/>
        </p:blipFill>
        <p:spPr>
          <a:xfrm>
            <a:off x="4893642" y="1532395"/>
            <a:ext cx="3517900" cy="10201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54304" t="69799" r="20047" b="25170"/>
          <a:stretch/>
        </p:blipFill>
        <p:spPr>
          <a:xfrm>
            <a:off x="4893642" y="2722931"/>
            <a:ext cx="3517900" cy="3881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55011" t="30489" r="20696" b="57142"/>
          <a:stretch/>
        </p:blipFill>
        <p:spPr>
          <a:xfrm>
            <a:off x="4893642" y="3394172"/>
            <a:ext cx="3517900" cy="100755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54400" y="1673790"/>
            <a:ext cx="436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Try “Regularized Inverse Filter”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34200" y="2795199"/>
            <a:ext cx="784225" cy="251628"/>
          </a:xfrm>
          <a:prstGeom prst="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54400" y="3589263"/>
            <a:ext cx="436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Richardson-Lucy – start with 10 iterations - compare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43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655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42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Software</a:t>
            </a:r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8317" y="534747"/>
            <a:ext cx="600923" cy="6009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6960" y="3888334"/>
            <a:ext cx="1209275" cy="1209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631" y="292693"/>
            <a:ext cx="1185748" cy="11857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9341" y="2996770"/>
            <a:ext cx="1574069" cy="418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747" y="1178603"/>
            <a:ext cx="1664837" cy="4842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5598" y="3951261"/>
            <a:ext cx="792806" cy="8628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2722" y="2822457"/>
            <a:ext cx="1044702" cy="7060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0268" y="961759"/>
            <a:ext cx="812484" cy="6296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5003" y="4428707"/>
            <a:ext cx="1724519" cy="4292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8324" y="3998559"/>
            <a:ext cx="1359955" cy="933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747" y="1967168"/>
            <a:ext cx="597650" cy="8337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649" y="1910745"/>
            <a:ext cx="808364" cy="8083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3376" y="3721943"/>
            <a:ext cx="2250650" cy="5334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3582" y="2354664"/>
            <a:ext cx="867218" cy="86721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4662" y="1792738"/>
            <a:ext cx="888897" cy="6615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747" y="3974088"/>
            <a:ext cx="909238" cy="90923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1713" y="2251067"/>
            <a:ext cx="987323" cy="7395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649" y="3175479"/>
            <a:ext cx="2490018" cy="61373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5071" y="963669"/>
            <a:ext cx="1649356" cy="42986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8779" y="1614400"/>
            <a:ext cx="854472" cy="10531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071" y="1735686"/>
            <a:ext cx="734483" cy="73448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820" y="1858281"/>
            <a:ext cx="919043" cy="79650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015" y="524629"/>
            <a:ext cx="1700332" cy="6028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6065" y="3235319"/>
            <a:ext cx="973248" cy="97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0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88266" y="1462604"/>
            <a:ext cx="84382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Not always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lvl="1"/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8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88266" y="1462604"/>
            <a:ext cx="84382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Not always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Only an estimate of fluorophore distribution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lvl="1"/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81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88266" y="1462604"/>
            <a:ext cx="84382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Not always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Only an estimate of fluorophore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100’s of algorithms and options – try them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lvl="1"/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02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88266" y="1462604"/>
            <a:ext cx="84382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Not always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Only an estimate of fluorophore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100’s of algorithms and options – try them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Can be very 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lvl="1"/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97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88266" y="1462604"/>
            <a:ext cx="84382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Not always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Only an estimate of fluorophore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100’s of algorithms and options – try them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Can be very 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Requires a good quality measured PSF (estimated PSF’s can work for standard microscopes)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Routine to measure each day on light-sheet systems (e.g. lattice)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lvl="1"/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46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Machine Learning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09185" y="1129017"/>
            <a:ext cx="36806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Often intensity alone can’t be used for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Need “context”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Train the computer to “recognize”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40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Machine Learning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8090" y="1046136"/>
            <a:ext cx="4507911" cy="36299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9185" y="1129017"/>
            <a:ext cx="36806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Often intensity alone can’t be used for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Need “context”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Train the computer to “recognize”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62085" y="606716"/>
            <a:ext cx="3680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Open </a:t>
            </a:r>
            <a:r>
              <a:rPr lang="en-US" dirty="0" err="1" smtClean="0">
                <a:solidFill>
                  <a:schemeClr val="tx2"/>
                </a:solidFill>
              </a:rPr>
              <a:t>CHO.tif</a:t>
            </a: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79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Machine Learning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1008" y="424975"/>
            <a:ext cx="5471625" cy="45026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9185" y="1129017"/>
            <a:ext cx="3680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Try to threshold!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60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157" y="938447"/>
            <a:ext cx="2723203" cy="2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5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7656" y="885602"/>
            <a:ext cx="5584564" cy="35085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157" y="938447"/>
            <a:ext cx="2723203" cy="2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3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6600120" cy="747374"/>
          </a:xfrm>
        </p:spPr>
        <p:txBody>
          <a:bodyPr/>
          <a:lstStyle/>
          <a:p>
            <a:r>
              <a:rPr lang="en-US" dirty="0" smtClean="0"/>
              <a:t>FIJI (FIJI is just </a:t>
            </a:r>
            <a:r>
              <a:rPr lang="en-US" dirty="0" err="1" smtClean="0"/>
              <a:t>ImageJ</a:t>
            </a:r>
            <a:r>
              <a:rPr lang="en-US" dirty="0" smtClean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36" y="1046137"/>
            <a:ext cx="2825254" cy="33734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2216" y="1046136"/>
            <a:ext cx="2834920" cy="33734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3707533" y="4590040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http://forum.imagej.net/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53676" y="4598607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https://fiji.sc/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77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4355" y="914084"/>
            <a:ext cx="5657870" cy="344556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157" y="938447"/>
            <a:ext cx="2723203" cy="2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4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03800" y="978538"/>
            <a:ext cx="3187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Lots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2376877"/>
            <a:ext cx="1131374" cy="8485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111" y="2370473"/>
            <a:ext cx="1136649" cy="8524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1446602"/>
            <a:ext cx="1142999" cy="8572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938" y="1447395"/>
            <a:ext cx="1142999" cy="8572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3289582"/>
            <a:ext cx="1144072" cy="8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3297640"/>
            <a:ext cx="1131374" cy="8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36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03800" y="978538"/>
            <a:ext cx="3187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Lots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7846" y="905805"/>
            <a:ext cx="1554681" cy="32058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2376877"/>
            <a:ext cx="1131374" cy="8485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111" y="2370473"/>
            <a:ext cx="1136649" cy="8524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1446602"/>
            <a:ext cx="1142999" cy="8572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938" y="1447395"/>
            <a:ext cx="1142999" cy="8572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97058" y="948748"/>
            <a:ext cx="2247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Choose features carefully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3289582"/>
            <a:ext cx="1144072" cy="8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3297640"/>
            <a:ext cx="1131374" cy="8485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3059" y="1715507"/>
            <a:ext cx="599197" cy="228129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143059" y="3513815"/>
            <a:ext cx="599197" cy="153304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7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03800" y="978538"/>
            <a:ext cx="3187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Lots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7846" y="905805"/>
            <a:ext cx="1554681" cy="32058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2376877"/>
            <a:ext cx="1131374" cy="8485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111" y="2370473"/>
            <a:ext cx="1136649" cy="8524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1446602"/>
            <a:ext cx="1142999" cy="8572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938" y="1447395"/>
            <a:ext cx="1142999" cy="8572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97058" y="948748"/>
            <a:ext cx="2247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Choose features carefully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3289582"/>
            <a:ext cx="1144072" cy="8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3297640"/>
            <a:ext cx="1131374" cy="8485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3059" y="1715507"/>
            <a:ext cx="599197" cy="228129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143059" y="3513815"/>
            <a:ext cx="599197" cy="153304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966675" y="4365562"/>
            <a:ext cx="195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Will be slow!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21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03800" y="978538"/>
            <a:ext cx="3187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Lots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7846" y="905805"/>
            <a:ext cx="1554681" cy="32058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2376877"/>
            <a:ext cx="1131374" cy="8485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111" y="2370473"/>
            <a:ext cx="1136649" cy="8524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1446602"/>
            <a:ext cx="1142999" cy="8572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938" y="1447395"/>
            <a:ext cx="1142999" cy="8572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97058" y="948748"/>
            <a:ext cx="2247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Choose features carefully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3289582"/>
            <a:ext cx="1144072" cy="8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3297640"/>
            <a:ext cx="1131374" cy="8485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3059" y="1715507"/>
            <a:ext cx="599197" cy="228129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143059" y="3513815"/>
            <a:ext cx="599197" cy="153304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3908" y="4234869"/>
            <a:ext cx="686903" cy="68690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121566" y="4361166"/>
            <a:ext cx="915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iLastik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493909" y="4173873"/>
            <a:ext cx="1444614" cy="808894"/>
          </a:xfrm>
          <a:prstGeom prst="roundRect">
            <a:avLst/>
          </a:prstGeom>
          <a:solidFill>
            <a:srgbClr val="EE90A0">
              <a:alpha val="10196"/>
            </a:srgbClr>
          </a:solidFill>
          <a:ln w="38100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966675" y="4365562"/>
            <a:ext cx="195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Will be slow!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93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(rather than processing)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Measure segmented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69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(rather than processing)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Measure segmented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631" t="6971" r="67341" b="73770"/>
          <a:stretch/>
        </p:blipFill>
        <p:spPr>
          <a:xfrm>
            <a:off x="304167" y="1311045"/>
            <a:ext cx="3194683" cy="14403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1875" t="28365" r="64792" b="37315"/>
          <a:stretch/>
        </p:blipFill>
        <p:spPr>
          <a:xfrm>
            <a:off x="5466542" y="408217"/>
            <a:ext cx="1751873" cy="253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7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(rather than processing)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Measure segmented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631" t="6971" r="67341" b="73770"/>
          <a:stretch/>
        </p:blipFill>
        <p:spPr>
          <a:xfrm>
            <a:off x="304167" y="1311045"/>
            <a:ext cx="3194683" cy="14403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8402" t="1327" r="14791" b="69661"/>
          <a:stretch/>
        </p:blipFill>
        <p:spPr>
          <a:xfrm>
            <a:off x="4076699" y="3111388"/>
            <a:ext cx="4851313" cy="16914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1875" t="28365" r="64792" b="37315"/>
          <a:stretch/>
        </p:blipFill>
        <p:spPr>
          <a:xfrm>
            <a:off x="5466542" y="408217"/>
            <a:ext cx="1751873" cy="25365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8735" t="6416" r="66783" b="75001"/>
          <a:stretch/>
        </p:blipFill>
        <p:spPr>
          <a:xfrm>
            <a:off x="246930" y="3060665"/>
            <a:ext cx="3298625" cy="140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1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</p:spTree>
    <p:extLst>
      <p:ext uri="{BB962C8B-B14F-4D97-AF65-F5344CB8AC3E}">
        <p14:creationId xmlns:p14="http://schemas.microsoft.com/office/powerpoint/2010/main" val="199171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Measure other objects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Draw, then measure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0798" t="27098" r="20532" b="39616"/>
          <a:stretch/>
        </p:blipFill>
        <p:spPr>
          <a:xfrm>
            <a:off x="3557272" y="760098"/>
            <a:ext cx="5395151" cy="147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5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6600120" cy="747374"/>
          </a:xfrm>
        </p:spPr>
        <p:txBody>
          <a:bodyPr/>
          <a:lstStyle/>
          <a:p>
            <a:r>
              <a:rPr lang="en-US" dirty="0" smtClean="0"/>
              <a:t>FIJI (FIJI is just </a:t>
            </a:r>
            <a:r>
              <a:rPr lang="en-US" dirty="0" err="1" smtClean="0"/>
              <a:t>ImageJ</a:t>
            </a:r>
            <a:r>
              <a:rPr lang="en-US" dirty="0" smtClean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36" y="1046137"/>
            <a:ext cx="2825254" cy="33734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2216" y="1046136"/>
            <a:ext cx="2834920" cy="33734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3707533" y="4590040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http://forum.imagej.net/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53676" y="4598607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https://fiji.sc/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29400" y="1817841"/>
            <a:ext cx="23164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 with lots preinstalled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68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Measure other objects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Draw, then measure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0798" t="27098" r="20532" b="39616"/>
          <a:stretch/>
        </p:blipFill>
        <p:spPr>
          <a:xfrm>
            <a:off x="3557272" y="760098"/>
            <a:ext cx="5395151" cy="1471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8403" t="25896" r="45972" b="42623"/>
          <a:stretch/>
        </p:blipFill>
        <p:spPr>
          <a:xfrm>
            <a:off x="198314" y="2317484"/>
            <a:ext cx="6286500" cy="243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55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129" y="1215790"/>
            <a:ext cx="6302761" cy="381002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Multiple objects – ROI manager</a:t>
            </a:r>
          </a:p>
        </p:txBody>
      </p:sp>
    </p:spTree>
    <p:extLst>
      <p:ext uri="{BB962C8B-B14F-4D97-AF65-F5344CB8AC3E}">
        <p14:creationId xmlns:p14="http://schemas.microsoft.com/office/powerpoint/2010/main" val="415663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129" y="1215790"/>
            <a:ext cx="6302761" cy="381002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Multiple objects – ROI manager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852980" y="2274103"/>
            <a:ext cx="390914" cy="13936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6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129" y="1215790"/>
            <a:ext cx="6302761" cy="381002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Multiple objects – ROI manager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852980" y="2274103"/>
            <a:ext cx="390914" cy="13936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852980" y="2807220"/>
            <a:ext cx="390914" cy="13936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6806" t="46759" r="35347" b="33858"/>
          <a:stretch/>
        </p:blipFill>
        <p:spPr>
          <a:xfrm>
            <a:off x="5057608" y="464453"/>
            <a:ext cx="3667291" cy="143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0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– 3D</a:t>
            </a:r>
          </a:p>
        </p:txBody>
      </p:sp>
    </p:spTree>
    <p:extLst>
      <p:ext uri="{BB962C8B-B14F-4D97-AF65-F5344CB8AC3E}">
        <p14:creationId xmlns:p14="http://schemas.microsoft.com/office/powerpoint/2010/main" val="411976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– 3D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947" y="767208"/>
            <a:ext cx="3329197" cy="375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8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– 3D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947" y="767208"/>
            <a:ext cx="3329197" cy="37596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58958" t="20092" r="21875" b="45340"/>
          <a:stretch/>
        </p:blipFill>
        <p:spPr>
          <a:xfrm>
            <a:off x="6369315" y="636057"/>
            <a:ext cx="2101102" cy="21315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12180" t="29462" r="66277" b="23162"/>
          <a:stretch/>
        </p:blipFill>
        <p:spPr>
          <a:xfrm>
            <a:off x="3678468" y="329548"/>
            <a:ext cx="2382607" cy="294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– 3D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947" y="767208"/>
            <a:ext cx="3329197" cy="37596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58958" t="20092" r="21875" b="45340"/>
          <a:stretch/>
        </p:blipFill>
        <p:spPr>
          <a:xfrm>
            <a:off x="6369315" y="636057"/>
            <a:ext cx="2101102" cy="21315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42292" t="54907" r="13541" b="16327"/>
          <a:stretch/>
        </p:blipFill>
        <p:spPr>
          <a:xfrm>
            <a:off x="3815136" y="3199411"/>
            <a:ext cx="4689370" cy="17179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12180" t="29462" r="66277" b="23162"/>
          <a:stretch/>
        </p:blipFill>
        <p:spPr>
          <a:xfrm>
            <a:off x="3678468" y="329548"/>
            <a:ext cx="2382607" cy="2947373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7280275" y="1492250"/>
            <a:ext cx="495300" cy="168275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1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Macros - record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409185" y="896183"/>
            <a:ext cx="36806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Automated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Quicker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Reproducible (sharing)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Less chance for bias/mistakes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Works with most </a:t>
            </a: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 plugins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 coding required (but possible)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Macros - record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89871" y="469248"/>
            <a:ext cx="4478398" cy="423821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09185" y="896183"/>
            <a:ext cx="36806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Automated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Quicker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Reproducible (sharing)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Less chance for bias/mistakes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Works with most </a:t>
            </a: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 plugins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 coding required (but possible)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28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6600120" cy="747374"/>
          </a:xfrm>
        </p:spPr>
        <p:txBody>
          <a:bodyPr/>
          <a:lstStyle/>
          <a:p>
            <a:r>
              <a:rPr lang="en-US" dirty="0" smtClean="0"/>
              <a:t>FIJI (FIJI is just </a:t>
            </a:r>
            <a:r>
              <a:rPr lang="en-US" dirty="0" err="1" smtClean="0"/>
              <a:t>ImageJ</a:t>
            </a:r>
            <a:r>
              <a:rPr lang="en-US" dirty="0" smtClean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36" y="1046137"/>
            <a:ext cx="2825254" cy="33734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2216" y="1046136"/>
            <a:ext cx="2834920" cy="33734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6629400" y="922491"/>
            <a:ext cx="23164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Cross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Flexible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Huge community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07533" y="4590040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http://forum.imagej.net/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53676" y="4598607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https://fiji.sc/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80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Macros – edit &amp; run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977" y="841374"/>
            <a:ext cx="4215327" cy="3876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11831" y="3812362"/>
            <a:ext cx="2733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comments (lines starting with “//”) for notes/explanations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91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Macros – edit &amp; run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977" y="841374"/>
            <a:ext cx="4215327" cy="3876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35960" y="672449"/>
            <a:ext cx="3033360" cy="308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01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How to make your analysis easier – plan!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9726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How to make your analysis easier – plan!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09185" y="896183"/>
            <a:ext cx="59281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the correct 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 (PALM/STORM/SRRF)</a:t>
            </a: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Light sheet (</a:t>
            </a:r>
            <a:r>
              <a:rPr lang="en-US" dirty="0" err="1" smtClean="0">
                <a:solidFill>
                  <a:schemeClr val="tx2"/>
                </a:solidFill>
              </a:rPr>
              <a:t>iSPIM</a:t>
            </a:r>
            <a:r>
              <a:rPr lang="en-US" dirty="0" smtClean="0">
                <a:solidFill>
                  <a:schemeClr val="tx2"/>
                </a:solidFill>
              </a:rPr>
              <a:t>/</a:t>
            </a:r>
            <a:r>
              <a:rPr lang="en-US" dirty="0" err="1" smtClean="0">
                <a:solidFill>
                  <a:schemeClr val="tx2"/>
                </a:solidFill>
              </a:rPr>
              <a:t>diSPIM</a:t>
            </a:r>
            <a:r>
              <a:rPr lang="en-US" dirty="0" smtClean="0">
                <a:solidFill>
                  <a:schemeClr val="tx2"/>
                </a:solidFill>
              </a:rPr>
              <a:t>/Lattice)</a:t>
            </a: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Something else – flow cytometry, biochemistry?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40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How to make your analysis easier – plan!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09185" y="896183"/>
            <a:ext cx="59281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the correct 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 (PALM/STORM/SRRF)</a:t>
            </a: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Light sheet (</a:t>
            </a:r>
            <a:r>
              <a:rPr lang="en-US" dirty="0" err="1" smtClean="0">
                <a:solidFill>
                  <a:schemeClr val="tx2"/>
                </a:solidFill>
              </a:rPr>
              <a:t>iSPIM</a:t>
            </a:r>
            <a:r>
              <a:rPr lang="en-US" dirty="0" smtClean="0">
                <a:solidFill>
                  <a:schemeClr val="tx2"/>
                </a:solidFill>
              </a:rPr>
              <a:t>/</a:t>
            </a:r>
            <a:r>
              <a:rPr lang="en-US" dirty="0" err="1" smtClean="0">
                <a:solidFill>
                  <a:schemeClr val="tx2"/>
                </a:solidFill>
              </a:rPr>
              <a:t>diSPIM</a:t>
            </a:r>
            <a:r>
              <a:rPr lang="en-US" dirty="0" smtClean="0">
                <a:solidFill>
                  <a:schemeClr val="tx2"/>
                </a:solidFill>
              </a:rPr>
              <a:t>/Lattice)</a:t>
            </a: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Something else – flow cytometry, biochemistry?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9185" y="3475062"/>
            <a:ext cx="5928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Choose dyes carefully (SNR!)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mNeonGreen</a:t>
            </a:r>
            <a:r>
              <a:rPr lang="en-US" dirty="0" smtClean="0">
                <a:solidFill>
                  <a:schemeClr val="tx2"/>
                </a:solidFill>
              </a:rPr>
              <a:t> vs EGFP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Alexa 488 vs  FITC</a:t>
            </a:r>
          </a:p>
        </p:txBody>
      </p:sp>
    </p:spTree>
    <p:extLst>
      <p:ext uri="{BB962C8B-B14F-4D97-AF65-F5344CB8AC3E}">
        <p14:creationId xmlns:p14="http://schemas.microsoft.com/office/powerpoint/2010/main" val="255026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615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35807" y="1046136"/>
            <a:ext cx="40781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Resolution depends 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Wavelength of light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Refractive index of media (n)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NA of objective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(Width of light sheet)</a:t>
            </a:r>
          </a:p>
        </p:txBody>
      </p:sp>
    </p:spTree>
    <p:extLst>
      <p:ext uri="{BB962C8B-B14F-4D97-AF65-F5344CB8AC3E}">
        <p14:creationId xmlns:p14="http://schemas.microsoft.com/office/powerpoint/2010/main" val="339726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35807" y="1046136"/>
            <a:ext cx="40781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Resolution depends 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Wavelength of light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Refractive index of media (n)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NA of objective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(Width of light sheet)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169" y="1171521"/>
            <a:ext cx="3078747" cy="5243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583" y="2038033"/>
            <a:ext cx="3657917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3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35807" y="1046136"/>
            <a:ext cx="40781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Resolution depends 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Wavelength of light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Refractive index of media (n)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NA of objective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(Width of light sheet)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6607" y="2947672"/>
            <a:ext cx="40781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Nyquist</a:t>
            </a:r>
            <a:r>
              <a:rPr lang="en-US" dirty="0" smtClean="0">
                <a:solidFill>
                  <a:schemeClr val="tx2"/>
                </a:solidFill>
              </a:rPr>
              <a:t> theorem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Sampling frequency (how many pixels) should be ≤ resolution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Modern acquisition software will do this for you.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169" y="1171521"/>
            <a:ext cx="3078747" cy="5243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583" y="2038033"/>
            <a:ext cx="3657917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1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However!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4537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05370"/>
            <a:ext cx="6600120" cy="747374"/>
          </a:xfrm>
        </p:spPr>
        <p:txBody>
          <a:bodyPr/>
          <a:lstStyle/>
          <a:p>
            <a:r>
              <a:rPr lang="en-US" dirty="0" smtClean="0"/>
              <a:t>FIJI </a:t>
            </a:r>
            <a:r>
              <a:rPr lang="en-US" dirty="0" smtClean="0"/>
              <a:t>- installation</a:t>
            </a: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022" y="798220"/>
            <a:ext cx="227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Download</a:t>
            </a:r>
            <a:endParaRPr lang="en-US" dirty="0" smtClean="0">
              <a:solidFill>
                <a:schemeClr val="tx2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924863" y="506043"/>
            <a:ext cx="1883455" cy="2477789"/>
            <a:chOff x="6022091" y="660049"/>
            <a:chExt cx="2786228" cy="366543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22091" y="660049"/>
              <a:ext cx="2786228" cy="3665438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3" name="Rounded Rectangle 12"/>
            <p:cNvSpPr/>
            <p:nvPr/>
          </p:nvSpPr>
          <p:spPr>
            <a:xfrm>
              <a:off x="6243757" y="2728762"/>
              <a:ext cx="2326557" cy="997283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5022" y="1662126"/>
            <a:ext cx="51117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Windows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Open fiji-win64.zip in “windows explorer” &amp; click “extract all files” to e.g. Desktop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0478" y="2578616"/>
            <a:ext cx="511175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Linux (e.g. Ubuntu)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Open fiji-linux64.zip with “archive manager” &amp; extract to e.g. Desktop</a:t>
            </a: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0478" y="3452446"/>
            <a:ext cx="511175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Mac (OSX)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Open </a:t>
            </a:r>
            <a:r>
              <a:rPr lang="en-US" sz="1400" dirty="0" err="1" smtClean="0">
                <a:solidFill>
                  <a:schemeClr val="tx2"/>
                </a:solidFill>
              </a:rPr>
              <a:t>fiji-macosx.dmg</a:t>
            </a:r>
            <a:r>
              <a:rPr lang="en-US" sz="1400" dirty="0" smtClean="0">
                <a:solidFill>
                  <a:schemeClr val="tx2"/>
                </a:solidFill>
              </a:rPr>
              <a:t>, drag and drop </a:t>
            </a:r>
            <a:r>
              <a:rPr lang="en-US" sz="1400" dirty="0" err="1" smtClean="0">
                <a:solidFill>
                  <a:schemeClr val="tx2"/>
                </a:solidFill>
              </a:rPr>
              <a:t>Fiji.app</a:t>
            </a:r>
            <a:r>
              <a:rPr lang="en-US" sz="1400" dirty="0" smtClean="0">
                <a:solidFill>
                  <a:schemeClr val="tx2"/>
                </a:solidFill>
              </a:rPr>
              <a:t> to applications (or anywhere else).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May need to go to “System Preferences &gt; Security &amp; Privacy” and allow unidentified developers.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4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However!</a:t>
            </a:r>
          </a:p>
          <a:p>
            <a:pPr lvl="1"/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35807" y="104613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What do you want to image?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73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However!</a:t>
            </a:r>
          </a:p>
          <a:p>
            <a:pPr lvl="1"/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35807" y="104613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What do you want to image?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0763" t="23426" r="18959" b="23488"/>
          <a:stretch/>
        </p:blipFill>
        <p:spPr>
          <a:xfrm>
            <a:off x="4456407" y="2044559"/>
            <a:ext cx="1952186" cy="19253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6835" y="2044559"/>
            <a:ext cx="1959666" cy="192532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08694" y="1604489"/>
            <a:ext cx="179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0.916 pix </a:t>
            </a:r>
            <a:r>
              <a:rPr lang="el-GR" dirty="0" smtClean="0">
                <a:solidFill>
                  <a:schemeClr val="tx2"/>
                </a:solidFill>
              </a:rPr>
              <a:t>μ</a:t>
            </a:r>
            <a:r>
              <a:rPr lang="en-US" dirty="0" smtClean="0">
                <a:solidFill>
                  <a:schemeClr val="tx2"/>
                </a:solidFill>
              </a:rPr>
              <a:t>m</a:t>
            </a:r>
            <a:r>
              <a:rPr lang="en-US" baseline="30000" dirty="0" smtClean="0">
                <a:solidFill>
                  <a:schemeClr val="tx2"/>
                </a:solidFill>
              </a:rPr>
              <a:t>-1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86809" y="1608844"/>
            <a:ext cx="15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15.4 pix </a:t>
            </a:r>
            <a:r>
              <a:rPr lang="el-GR" dirty="0" smtClean="0">
                <a:solidFill>
                  <a:schemeClr val="tx2"/>
                </a:solidFill>
              </a:rPr>
              <a:t>μ</a:t>
            </a:r>
            <a:r>
              <a:rPr lang="en-US" dirty="0" smtClean="0">
                <a:solidFill>
                  <a:schemeClr val="tx2"/>
                </a:solidFill>
              </a:rPr>
              <a:t>m</a:t>
            </a:r>
            <a:r>
              <a:rPr lang="en-US" baseline="30000" dirty="0" smtClean="0">
                <a:solidFill>
                  <a:schemeClr val="tx2"/>
                </a:solidFill>
              </a:rPr>
              <a:t>-1</a:t>
            </a: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57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However!</a:t>
            </a:r>
          </a:p>
          <a:p>
            <a:pPr lvl="1"/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35807" y="104613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What do you want to image?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0763" t="23426" r="18959" b="23488"/>
          <a:stretch/>
        </p:blipFill>
        <p:spPr>
          <a:xfrm>
            <a:off x="4456407" y="2044559"/>
            <a:ext cx="1952186" cy="19253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6835" y="2044559"/>
            <a:ext cx="1959666" cy="192532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08694" y="1604489"/>
            <a:ext cx="179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0.916 pix </a:t>
            </a:r>
            <a:r>
              <a:rPr lang="el-GR" dirty="0" smtClean="0">
                <a:solidFill>
                  <a:schemeClr val="tx2"/>
                </a:solidFill>
              </a:rPr>
              <a:t>μ</a:t>
            </a:r>
            <a:r>
              <a:rPr lang="en-US" dirty="0" smtClean="0">
                <a:solidFill>
                  <a:schemeClr val="tx2"/>
                </a:solidFill>
              </a:rPr>
              <a:t>m</a:t>
            </a:r>
            <a:r>
              <a:rPr lang="en-US" baseline="30000" dirty="0" smtClean="0">
                <a:solidFill>
                  <a:schemeClr val="tx2"/>
                </a:solidFill>
              </a:rPr>
              <a:t>-1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86809" y="1608844"/>
            <a:ext cx="15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15.4 pix </a:t>
            </a:r>
            <a:r>
              <a:rPr lang="el-GR" dirty="0" smtClean="0">
                <a:solidFill>
                  <a:schemeClr val="tx2"/>
                </a:solidFill>
              </a:rPr>
              <a:t>μ</a:t>
            </a:r>
            <a:r>
              <a:rPr lang="en-US" dirty="0" smtClean="0">
                <a:solidFill>
                  <a:schemeClr val="tx2"/>
                </a:solidFill>
              </a:rPr>
              <a:t>m</a:t>
            </a:r>
            <a:r>
              <a:rPr lang="en-US" baseline="30000" dirty="0" smtClean="0">
                <a:solidFill>
                  <a:schemeClr val="tx2"/>
                </a:solidFill>
              </a:rPr>
              <a:t>-1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8206" y="4321973"/>
            <a:ext cx="79344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Same information – 300 x less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Also maybe quicker and more gentle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25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3D</a:t>
            </a:r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57727" y="88865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If you want to </a:t>
            </a:r>
            <a:r>
              <a:rPr lang="en-US" dirty="0" err="1" smtClean="0">
                <a:solidFill>
                  <a:schemeClr val="tx2"/>
                </a:solidFill>
              </a:rPr>
              <a:t>analyse</a:t>
            </a:r>
            <a:r>
              <a:rPr lang="en-US" dirty="0" smtClean="0">
                <a:solidFill>
                  <a:schemeClr val="tx2"/>
                </a:solidFill>
              </a:rPr>
              <a:t> in 3D: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Isotropic resolution</a:t>
            </a:r>
          </a:p>
        </p:txBody>
      </p:sp>
    </p:spTree>
    <p:extLst>
      <p:ext uri="{BB962C8B-B14F-4D97-AF65-F5344CB8AC3E}">
        <p14:creationId xmlns:p14="http://schemas.microsoft.com/office/powerpoint/2010/main" val="189344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3D</a:t>
            </a:r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57727" y="88865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If you want to </a:t>
            </a:r>
            <a:r>
              <a:rPr lang="en-US" dirty="0" err="1" smtClean="0">
                <a:solidFill>
                  <a:schemeClr val="tx2"/>
                </a:solidFill>
              </a:rPr>
              <a:t>analyse</a:t>
            </a:r>
            <a:r>
              <a:rPr lang="en-US" dirty="0" smtClean="0">
                <a:solidFill>
                  <a:schemeClr val="tx2"/>
                </a:solidFill>
              </a:rPr>
              <a:t> in 3D: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Isotropic resolution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000" t="7707" r="48056" b="9331"/>
          <a:stretch/>
        </p:blipFill>
        <p:spPr>
          <a:xfrm>
            <a:off x="1054866" y="1868439"/>
            <a:ext cx="2374134" cy="23600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44236" y="4235661"/>
            <a:ext cx="15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</a:p>
        </p:txBody>
      </p:sp>
    </p:spTree>
    <p:extLst>
      <p:ext uri="{BB962C8B-B14F-4D97-AF65-F5344CB8AC3E}">
        <p14:creationId xmlns:p14="http://schemas.microsoft.com/office/powerpoint/2010/main" val="141820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3D</a:t>
            </a:r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0996" t="30948" r="60854" b="27314"/>
          <a:stretch/>
        </p:blipFill>
        <p:spPr>
          <a:xfrm>
            <a:off x="4628921" y="1456959"/>
            <a:ext cx="3972492" cy="331316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727" y="88865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If you want to </a:t>
            </a:r>
            <a:r>
              <a:rPr lang="en-US" dirty="0" err="1" smtClean="0">
                <a:solidFill>
                  <a:schemeClr val="tx2"/>
                </a:solidFill>
              </a:rPr>
              <a:t>analyse</a:t>
            </a:r>
            <a:r>
              <a:rPr lang="en-US" dirty="0" smtClean="0">
                <a:solidFill>
                  <a:schemeClr val="tx2"/>
                </a:solidFill>
              </a:rPr>
              <a:t> in 3D: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Isotropic resolution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5000" t="7707" r="48056" b="9331"/>
          <a:stretch/>
        </p:blipFill>
        <p:spPr>
          <a:xfrm>
            <a:off x="1054866" y="1868439"/>
            <a:ext cx="2374134" cy="23600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44236" y="4235661"/>
            <a:ext cx="15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67316" y="4050995"/>
            <a:ext cx="15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3</a:t>
            </a:r>
            <a:r>
              <a:rPr lang="en-US" dirty="0" smtClean="0">
                <a:solidFill>
                  <a:schemeClr val="tx2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22648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Note – 3D analysis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35806" y="1046136"/>
            <a:ext cx="59983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Analysis almost always exactly the same as 2D: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Takes longer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Need to view in 3D to check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 not necessarily supported by software package</a:t>
            </a:r>
          </a:p>
        </p:txBody>
      </p:sp>
    </p:spTree>
    <p:extLst>
      <p:ext uri="{BB962C8B-B14F-4D97-AF65-F5344CB8AC3E}">
        <p14:creationId xmlns:p14="http://schemas.microsoft.com/office/powerpoint/2010/main" val="303265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</p:spTree>
    <p:extLst>
      <p:ext uri="{BB962C8B-B14F-4D97-AF65-F5344CB8AC3E}">
        <p14:creationId xmlns:p14="http://schemas.microsoft.com/office/powerpoint/2010/main" val="211143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8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35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4109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4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7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440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89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7508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016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635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79980" y="2886346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8356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7381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44424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185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04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7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440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89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7508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016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635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79980" y="2886346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8356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7381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44424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185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04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4837318" y="2841485"/>
            <a:ext cx="3928177" cy="1102704"/>
            <a:chOff x="853440" y="1356360"/>
            <a:chExt cx="2184400" cy="746760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7" name="Freeform 46"/>
          <p:cNvSpPr/>
          <p:nvPr/>
        </p:nvSpPr>
        <p:spPr>
          <a:xfrm>
            <a:off x="4949825" y="2917386"/>
            <a:ext cx="3622675" cy="1029329"/>
          </a:xfrm>
          <a:custGeom>
            <a:avLst/>
            <a:gdLst>
              <a:gd name="connsiteX0" fmla="*/ 0 w 3622675"/>
              <a:gd name="connsiteY0" fmla="*/ 551302 h 1029329"/>
              <a:gd name="connsiteX1" fmla="*/ 342900 w 3622675"/>
              <a:gd name="connsiteY1" fmla="*/ 965639 h 1029329"/>
              <a:gd name="connsiteX2" fmla="*/ 709613 w 3622675"/>
              <a:gd name="connsiteY2" fmla="*/ 892614 h 1029329"/>
              <a:gd name="connsiteX3" fmla="*/ 1069975 w 3622675"/>
              <a:gd name="connsiteY3" fmla="*/ 130614 h 1029329"/>
              <a:gd name="connsiteX4" fmla="*/ 1444625 w 3622675"/>
              <a:gd name="connsiteY4" fmla="*/ 868802 h 1029329"/>
              <a:gd name="connsiteX5" fmla="*/ 1817688 w 3622675"/>
              <a:gd name="connsiteY5" fmla="*/ 964052 h 1029329"/>
              <a:gd name="connsiteX6" fmla="*/ 2170113 w 3622675"/>
              <a:gd name="connsiteY6" fmla="*/ 71877 h 1029329"/>
              <a:gd name="connsiteX7" fmla="*/ 2519363 w 3622675"/>
              <a:gd name="connsiteY7" fmla="*/ 81402 h 1029329"/>
              <a:gd name="connsiteX8" fmla="*/ 2874963 w 3622675"/>
              <a:gd name="connsiteY8" fmla="*/ 303652 h 1029329"/>
              <a:gd name="connsiteX9" fmla="*/ 3241675 w 3622675"/>
              <a:gd name="connsiteY9" fmla="*/ 862452 h 1029329"/>
              <a:gd name="connsiteX10" fmla="*/ 3622675 w 3622675"/>
              <a:gd name="connsiteY10" fmla="*/ 640202 h 102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675" h="1029329">
                <a:moveTo>
                  <a:pt x="0" y="551302"/>
                </a:moveTo>
                <a:cubicBezTo>
                  <a:pt x="112315" y="730028"/>
                  <a:pt x="224631" y="908754"/>
                  <a:pt x="342900" y="965639"/>
                </a:cubicBezTo>
                <a:cubicBezTo>
                  <a:pt x="461169" y="1022524"/>
                  <a:pt x="588434" y="1031785"/>
                  <a:pt x="709613" y="892614"/>
                </a:cubicBezTo>
                <a:cubicBezTo>
                  <a:pt x="830792" y="753443"/>
                  <a:pt x="947473" y="134583"/>
                  <a:pt x="1069975" y="130614"/>
                </a:cubicBezTo>
                <a:cubicBezTo>
                  <a:pt x="1192477" y="126645"/>
                  <a:pt x="1320006" y="729896"/>
                  <a:pt x="1444625" y="868802"/>
                </a:cubicBezTo>
                <a:cubicBezTo>
                  <a:pt x="1569244" y="1007708"/>
                  <a:pt x="1696773" y="1096873"/>
                  <a:pt x="1817688" y="964052"/>
                </a:cubicBezTo>
                <a:cubicBezTo>
                  <a:pt x="1938603" y="831231"/>
                  <a:pt x="2053167" y="218985"/>
                  <a:pt x="2170113" y="71877"/>
                </a:cubicBezTo>
                <a:cubicBezTo>
                  <a:pt x="2287059" y="-75231"/>
                  <a:pt x="2401888" y="42773"/>
                  <a:pt x="2519363" y="81402"/>
                </a:cubicBezTo>
                <a:cubicBezTo>
                  <a:pt x="2636838" y="120031"/>
                  <a:pt x="2754578" y="173477"/>
                  <a:pt x="2874963" y="303652"/>
                </a:cubicBezTo>
                <a:cubicBezTo>
                  <a:pt x="2995348" y="433827"/>
                  <a:pt x="3117056" y="806360"/>
                  <a:pt x="3241675" y="862452"/>
                </a:cubicBezTo>
                <a:cubicBezTo>
                  <a:pt x="3366294" y="918544"/>
                  <a:pt x="3494484" y="779373"/>
                  <a:pt x="3622675" y="640202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4953000" y="2862061"/>
            <a:ext cx="3619500" cy="1061552"/>
          </a:xfrm>
          <a:custGeom>
            <a:avLst/>
            <a:gdLst>
              <a:gd name="connsiteX0" fmla="*/ 0 w 3619500"/>
              <a:gd name="connsiteY0" fmla="*/ 551733 h 1061552"/>
              <a:gd name="connsiteX1" fmla="*/ 342900 w 3619500"/>
              <a:gd name="connsiteY1" fmla="*/ 960250 h 1061552"/>
              <a:gd name="connsiteX2" fmla="*/ 723900 w 3619500"/>
              <a:gd name="connsiteY2" fmla="*/ 924267 h 1061552"/>
              <a:gd name="connsiteX3" fmla="*/ 1056217 w 3619500"/>
              <a:gd name="connsiteY3" fmla="*/ 149567 h 1061552"/>
              <a:gd name="connsiteX4" fmla="*/ 1443567 w 3619500"/>
              <a:gd name="connsiteY4" fmla="*/ 943317 h 1061552"/>
              <a:gd name="connsiteX5" fmla="*/ 1799167 w 3619500"/>
              <a:gd name="connsiteY5" fmla="*/ 966600 h 1061552"/>
              <a:gd name="connsiteX6" fmla="*/ 2165350 w 3619500"/>
              <a:gd name="connsiteY6" fmla="*/ 71250 h 1061552"/>
              <a:gd name="connsiteX7" fmla="*/ 2514600 w 3619500"/>
              <a:gd name="connsiteY7" fmla="*/ 86067 h 1061552"/>
              <a:gd name="connsiteX8" fmla="*/ 2878667 w 3619500"/>
              <a:gd name="connsiteY8" fmla="*/ 329483 h 1061552"/>
              <a:gd name="connsiteX9" fmla="*/ 3217333 w 3619500"/>
              <a:gd name="connsiteY9" fmla="*/ 892517 h 1061552"/>
              <a:gd name="connsiteX10" fmla="*/ 3619500 w 3619500"/>
              <a:gd name="connsiteY10" fmla="*/ 663917 h 1061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9500" h="1061552">
                <a:moveTo>
                  <a:pt x="0" y="551733"/>
                </a:moveTo>
                <a:cubicBezTo>
                  <a:pt x="111125" y="724947"/>
                  <a:pt x="222250" y="898161"/>
                  <a:pt x="342900" y="960250"/>
                </a:cubicBezTo>
                <a:cubicBezTo>
                  <a:pt x="463550" y="1022339"/>
                  <a:pt x="605014" y="1059381"/>
                  <a:pt x="723900" y="924267"/>
                </a:cubicBezTo>
                <a:cubicBezTo>
                  <a:pt x="842786" y="789153"/>
                  <a:pt x="936273" y="146392"/>
                  <a:pt x="1056217" y="149567"/>
                </a:cubicBezTo>
                <a:cubicBezTo>
                  <a:pt x="1176161" y="152742"/>
                  <a:pt x="1319742" y="807145"/>
                  <a:pt x="1443567" y="943317"/>
                </a:cubicBezTo>
                <a:cubicBezTo>
                  <a:pt x="1567392" y="1079489"/>
                  <a:pt x="1678870" y="1111944"/>
                  <a:pt x="1799167" y="966600"/>
                </a:cubicBezTo>
                <a:cubicBezTo>
                  <a:pt x="1919464" y="821256"/>
                  <a:pt x="2046111" y="218005"/>
                  <a:pt x="2165350" y="71250"/>
                </a:cubicBezTo>
                <a:cubicBezTo>
                  <a:pt x="2284589" y="-75505"/>
                  <a:pt x="2395714" y="43028"/>
                  <a:pt x="2514600" y="86067"/>
                </a:cubicBezTo>
                <a:cubicBezTo>
                  <a:pt x="2633486" y="129106"/>
                  <a:pt x="2761545" y="195075"/>
                  <a:pt x="2878667" y="329483"/>
                </a:cubicBezTo>
                <a:cubicBezTo>
                  <a:pt x="2995789" y="463891"/>
                  <a:pt x="3093861" y="836778"/>
                  <a:pt x="3217333" y="892517"/>
                </a:cubicBezTo>
                <a:cubicBezTo>
                  <a:pt x="3340805" y="948256"/>
                  <a:pt x="3480152" y="806086"/>
                  <a:pt x="3619500" y="663917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440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89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7508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016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635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79980" y="2886346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8356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7381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44424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185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04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08712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416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44780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189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808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552700" y="289646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25628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9108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61696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9776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>
            <a:off x="4837318" y="2841485"/>
            <a:ext cx="3928177" cy="1102704"/>
            <a:chOff x="853440" y="1356360"/>
            <a:chExt cx="2184400" cy="746760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8" name="Freeform 107"/>
          <p:cNvSpPr/>
          <p:nvPr/>
        </p:nvSpPr>
        <p:spPr>
          <a:xfrm>
            <a:off x="4949825" y="2917386"/>
            <a:ext cx="3622675" cy="1029329"/>
          </a:xfrm>
          <a:custGeom>
            <a:avLst/>
            <a:gdLst>
              <a:gd name="connsiteX0" fmla="*/ 0 w 3622675"/>
              <a:gd name="connsiteY0" fmla="*/ 551302 h 1029329"/>
              <a:gd name="connsiteX1" fmla="*/ 342900 w 3622675"/>
              <a:gd name="connsiteY1" fmla="*/ 965639 h 1029329"/>
              <a:gd name="connsiteX2" fmla="*/ 709613 w 3622675"/>
              <a:gd name="connsiteY2" fmla="*/ 892614 h 1029329"/>
              <a:gd name="connsiteX3" fmla="*/ 1069975 w 3622675"/>
              <a:gd name="connsiteY3" fmla="*/ 130614 h 1029329"/>
              <a:gd name="connsiteX4" fmla="*/ 1444625 w 3622675"/>
              <a:gd name="connsiteY4" fmla="*/ 868802 h 1029329"/>
              <a:gd name="connsiteX5" fmla="*/ 1817688 w 3622675"/>
              <a:gd name="connsiteY5" fmla="*/ 964052 h 1029329"/>
              <a:gd name="connsiteX6" fmla="*/ 2170113 w 3622675"/>
              <a:gd name="connsiteY6" fmla="*/ 71877 h 1029329"/>
              <a:gd name="connsiteX7" fmla="*/ 2519363 w 3622675"/>
              <a:gd name="connsiteY7" fmla="*/ 81402 h 1029329"/>
              <a:gd name="connsiteX8" fmla="*/ 2874963 w 3622675"/>
              <a:gd name="connsiteY8" fmla="*/ 303652 h 1029329"/>
              <a:gd name="connsiteX9" fmla="*/ 3241675 w 3622675"/>
              <a:gd name="connsiteY9" fmla="*/ 862452 h 1029329"/>
              <a:gd name="connsiteX10" fmla="*/ 3622675 w 3622675"/>
              <a:gd name="connsiteY10" fmla="*/ 640202 h 102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675" h="1029329">
                <a:moveTo>
                  <a:pt x="0" y="551302"/>
                </a:moveTo>
                <a:cubicBezTo>
                  <a:pt x="112315" y="730028"/>
                  <a:pt x="224631" y="908754"/>
                  <a:pt x="342900" y="965639"/>
                </a:cubicBezTo>
                <a:cubicBezTo>
                  <a:pt x="461169" y="1022524"/>
                  <a:pt x="588434" y="1031785"/>
                  <a:pt x="709613" y="892614"/>
                </a:cubicBezTo>
                <a:cubicBezTo>
                  <a:pt x="830792" y="753443"/>
                  <a:pt x="947473" y="134583"/>
                  <a:pt x="1069975" y="130614"/>
                </a:cubicBezTo>
                <a:cubicBezTo>
                  <a:pt x="1192477" y="126645"/>
                  <a:pt x="1320006" y="729896"/>
                  <a:pt x="1444625" y="868802"/>
                </a:cubicBezTo>
                <a:cubicBezTo>
                  <a:pt x="1569244" y="1007708"/>
                  <a:pt x="1696773" y="1096873"/>
                  <a:pt x="1817688" y="964052"/>
                </a:cubicBezTo>
                <a:cubicBezTo>
                  <a:pt x="1938603" y="831231"/>
                  <a:pt x="2053167" y="218985"/>
                  <a:pt x="2170113" y="71877"/>
                </a:cubicBezTo>
                <a:cubicBezTo>
                  <a:pt x="2287059" y="-75231"/>
                  <a:pt x="2401888" y="42773"/>
                  <a:pt x="2519363" y="81402"/>
                </a:cubicBezTo>
                <a:cubicBezTo>
                  <a:pt x="2636838" y="120031"/>
                  <a:pt x="2754578" y="173477"/>
                  <a:pt x="2874963" y="303652"/>
                </a:cubicBezTo>
                <a:cubicBezTo>
                  <a:pt x="2995348" y="433827"/>
                  <a:pt x="3117056" y="806360"/>
                  <a:pt x="3241675" y="862452"/>
                </a:cubicBezTo>
                <a:cubicBezTo>
                  <a:pt x="3366294" y="918544"/>
                  <a:pt x="3494484" y="779373"/>
                  <a:pt x="3622675" y="640202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4837953" y="2838960"/>
            <a:ext cx="3928177" cy="1102704"/>
            <a:chOff x="853440" y="1356360"/>
            <a:chExt cx="2184400" cy="74676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440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89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7508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016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635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79980" y="2886346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8356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7381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44424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185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04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08712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416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44780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189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808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552700" y="289646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25628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9108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61696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9776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reeform 107"/>
          <p:cNvSpPr/>
          <p:nvPr/>
        </p:nvSpPr>
        <p:spPr>
          <a:xfrm>
            <a:off x="4949825" y="2917386"/>
            <a:ext cx="3622675" cy="1029329"/>
          </a:xfrm>
          <a:custGeom>
            <a:avLst/>
            <a:gdLst>
              <a:gd name="connsiteX0" fmla="*/ 0 w 3622675"/>
              <a:gd name="connsiteY0" fmla="*/ 551302 h 1029329"/>
              <a:gd name="connsiteX1" fmla="*/ 342900 w 3622675"/>
              <a:gd name="connsiteY1" fmla="*/ 965639 h 1029329"/>
              <a:gd name="connsiteX2" fmla="*/ 709613 w 3622675"/>
              <a:gd name="connsiteY2" fmla="*/ 892614 h 1029329"/>
              <a:gd name="connsiteX3" fmla="*/ 1069975 w 3622675"/>
              <a:gd name="connsiteY3" fmla="*/ 130614 h 1029329"/>
              <a:gd name="connsiteX4" fmla="*/ 1444625 w 3622675"/>
              <a:gd name="connsiteY4" fmla="*/ 868802 h 1029329"/>
              <a:gd name="connsiteX5" fmla="*/ 1817688 w 3622675"/>
              <a:gd name="connsiteY5" fmla="*/ 964052 h 1029329"/>
              <a:gd name="connsiteX6" fmla="*/ 2170113 w 3622675"/>
              <a:gd name="connsiteY6" fmla="*/ 71877 h 1029329"/>
              <a:gd name="connsiteX7" fmla="*/ 2519363 w 3622675"/>
              <a:gd name="connsiteY7" fmla="*/ 81402 h 1029329"/>
              <a:gd name="connsiteX8" fmla="*/ 2874963 w 3622675"/>
              <a:gd name="connsiteY8" fmla="*/ 303652 h 1029329"/>
              <a:gd name="connsiteX9" fmla="*/ 3241675 w 3622675"/>
              <a:gd name="connsiteY9" fmla="*/ 862452 h 1029329"/>
              <a:gd name="connsiteX10" fmla="*/ 3622675 w 3622675"/>
              <a:gd name="connsiteY10" fmla="*/ 640202 h 102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675" h="1029329">
                <a:moveTo>
                  <a:pt x="0" y="551302"/>
                </a:moveTo>
                <a:cubicBezTo>
                  <a:pt x="112315" y="730028"/>
                  <a:pt x="224631" y="908754"/>
                  <a:pt x="342900" y="965639"/>
                </a:cubicBezTo>
                <a:cubicBezTo>
                  <a:pt x="461169" y="1022524"/>
                  <a:pt x="588434" y="1031785"/>
                  <a:pt x="709613" y="892614"/>
                </a:cubicBezTo>
                <a:cubicBezTo>
                  <a:pt x="830792" y="753443"/>
                  <a:pt x="947473" y="134583"/>
                  <a:pt x="1069975" y="130614"/>
                </a:cubicBezTo>
                <a:cubicBezTo>
                  <a:pt x="1192477" y="126645"/>
                  <a:pt x="1320006" y="729896"/>
                  <a:pt x="1444625" y="868802"/>
                </a:cubicBezTo>
                <a:cubicBezTo>
                  <a:pt x="1569244" y="1007708"/>
                  <a:pt x="1696773" y="1096873"/>
                  <a:pt x="1817688" y="964052"/>
                </a:cubicBezTo>
                <a:cubicBezTo>
                  <a:pt x="1938603" y="831231"/>
                  <a:pt x="2053167" y="218985"/>
                  <a:pt x="2170113" y="71877"/>
                </a:cubicBezTo>
                <a:cubicBezTo>
                  <a:pt x="2287059" y="-75231"/>
                  <a:pt x="2401888" y="42773"/>
                  <a:pt x="2519363" y="81402"/>
                </a:cubicBezTo>
                <a:cubicBezTo>
                  <a:pt x="2636838" y="120031"/>
                  <a:pt x="2754578" y="173477"/>
                  <a:pt x="2874963" y="303652"/>
                </a:cubicBezTo>
                <a:cubicBezTo>
                  <a:pt x="2995348" y="433827"/>
                  <a:pt x="3117056" y="806360"/>
                  <a:pt x="3241675" y="862452"/>
                </a:cubicBezTo>
                <a:cubicBezTo>
                  <a:pt x="3366294" y="918544"/>
                  <a:pt x="3494484" y="779373"/>
                  <a:pt x="3622675" y="640202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4943475" y="2891285"/>
            <a:ext cx="3632200" cy="994915"/>
          </a:xfrm>
          <a:custGeom>
            <a:avLst/>
            <a:gdLst>
              <a:gd name="connsiteX0" fmla="*/ 0 w 3632200"/>
              <a:gd name="connsiteY0" fmla="*/ 582165 h 994915"/>
              <a:gd name="connsiteX1" fmla="*/ 179388 w 3632200"/>
              <a:gd name="connsiteY1" fmla="*/ 9078 h 994915"/>
              <a:gd name="connsiteX2" fmla="*/ 354013 w 3632200"/>
              <a:gd name="connsiteY2" fmla="*/ 986978 h 994915"/>
              <a:gd name="connsiteX3" fmla="*/ 523875 w 3632200"/>
              <a:gd name="connsiteY3" fmla="*/ 459928 h 994915"/>
              <a:gd name="connsiteX4" fmla="*/ 711200 w 3632200"/>
              <a:gd name="connsiteY4" fmla="*/ 931415 h 994915"/>
              <a:gd name="connsiteX5" fmla="*/ 877888 w 3632200"/>
              <a:gd name="connsiteY5" fmla="*/ 483740 h 994915"/>
              <a:gd name="connsiteX6" fmla="*/ 1082675 w 3632200"/>
              <a:gd name="connsiteY6" fmla="*/ 171003 h 994915"/>
              <a:gd name="connsiteX7" fmla="*/ 1246188 w 3632200"/>
              <a:gd name="connsiteY7" fmla="*/ 626615 h 994915"/>
              <a:gd name="connsiteX8" fmla="*/ 1460500 w 3632200"/>
              <a:gd name="connsiteY8" fmla="*/ 885378 h 994915"/>
              <a:gd name="connsiteX9" fmla="*/ 1627188 w 3632200"/>
              <a:gd name="connsiteY9" fmla="*/ 498028 h 994915"/>
              <a:gd name="connsiteX10" fmla="*/ 1819275 w 3632200"/>
              <a:gd name="connsiteY10" fmla="*/ 985390 h 994915"/>
              <a:gd name="connsiteX11" fmla="*/ 1992313 w 3632200"/>
              <a:gd name="connsiteY11" fmla="*/ 466278 h 994915"/>
              <a:gd name="connsiteX12" fmla="*/ 2179638 w 3632200"/>
              <a:gd name="connsiteY12" fmla="*/ 104328 h 994915"/>
              <a:gd name="connsiteX13" fmla="*/ 2354263 w 3632200"/>
              <a:gd name="connsiteY13" fmla="*/ 994915 h 994915"/>
              <a:gd name="connsiteX14" fmla="*/ 2527300 w 3632200"/>
              <a:gd name="connsiteY14" fmla="*/ 99565 h 994915"/>
              <a:gd name="connsiteX15" fmla="*/ 2692400 w 3632200"/>
              <a:gd name="connsiteY15" fmla="*/ 958403 h 994915"/>
              <a:gd name="connsiteX16" fmla="*/ 2895600 w 3632200"/>
              <a:gd name="connsiteY16" fmla="*/ 277365 h 994915"/>
              <a:gd name="connsiteX17" fmla="*/ 3054350 w 3632200"/>
              <a:gd name="connsiteY17" fmla="*/ 358328 h 994915"/>
              <a:gd name="connsiteX18" fmla="*/ 3246438 w 3632200"/>
              <a:gd name="connsiteY18" fmla="*/ 893315 h 994915"/>
              <a:gd name="connsiteX19" fmla="*/ 3421063 w 3632200"/>
              <a:gd name="connsiteY19" fmla="*/ 186878 h 994915"/>
              <a:gd name="connsiteX20" fmla="*/ 3632200 w 3632200"/>
              <a:gd name="connsiteY20" fmla="*/ 677415 h 99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32200" h="994915">
                <a:moveTo>
                  <a:pt x="0" y="582165"/>
                </a:moveTo>
                <a:cubicBezTo>
                  <a:pt x="60193" y="261887"/>
                  <a:pt x="120386" y="-58391"/>
                  <a:pt x="179388" y="9078"/>
                </a:cubicBezTo>
                <a:cubicBezTo>
                  <a:pt x="238390" y="76547"/>
                  <a:pt x="296599" y="911836"/>
                  <a:pt x="354013" y="986978"/>
                </a:cubicBezTo>
                <a:cubicBezTo>
                  <a:pt x="411427" y="1062120"/>
                  <a:pt x="464344" y="469188"/>
                  <a:pt x="523875" y="459928"/>
                </a:cubicBezTo>
                <a:cubicBezTo>
                  <a:pt x="583406" y="450668"/>
                  <a:pt x="652198" y="927446"/>
                  <a:pt x="711200" y="931415"/>
                </a:cubicBezTo>
                <a:cubicBezTo>
                  <a:pt x="770202" y="935384"/>
                  <a:pt x="815976" y="610475"/>
                  <a:pt x="877888" y="483740"/>
                </a:cubicBezTo>
                <a:cubicBezTo>
                  <a:pt x="939800" y="357005"/>
                  <a:pt x="1021292" y="147191"/>
                  <a:pt x="1082675" y="171003"/>
                </a:cubicBezTo>
                <a:cubicBezTo>
                  <a:pt x="1144058" y="194815"/>
                  <a:pt x="1183217" y="507553"/>
                  <a:pt x="1246188" y="626615"/>
                </a:cubicBezTo>
                <a:cubicBezTo>
                  <a:pt x="1309159" y="745677"/>
                  <a:pt x="1397000" y="906809"/>
                  <a:pt x="1460500" y="885378"/>
                </a:cubicBezTo>
                <a:cubicBezTo>
                  <a:pt x="1524000" y="863947"/>
                  <a:pt x="1567392" y="481359"/>
                  <a:pt x="1627188" y="498028"/>
                </a:cubicBezTo>
                <a:cubicBezTo>
                  <a:pt x="1686984" y="514697"/>
                  <a:pt x="1758421" y="990682"/>
                  <a:pt x="1819275" y="985390"/>
                </a:cubicBezTo>
                <a:cubicBezTo>
                  <a:pt x="1880129" y="980098"/>
                  <a:pt x="1932253" y="613122"/>
                  <a:pt x="1992313" y="466278"/>
                </a:cubicBezTo>
                <a:cubicBezTo>
                  <a:pt x="2052373" y="319434"/>
                  <a:pt x="2119313" y="16222"/>
                  <a:pt x="2179638" y="104328"/>
                </a:cubicBezTo>
                <a:cubicBezTo>
                  <a:pt x="2239963" y="192434"/>
                  <a:pt x="2296319" y="995709"/>
                  <a:pt x="2354263" y="994915"/>
                </a:cubicBezTo>
                <a:cubicBezTo>
                  <a:pt x="2412207" y="994121"/>
                  <a:pt x="2470944" y="105650"/>
                  <a:pt x="2527300" y="99565"/>
                </a:cubicBezTo>
                <a:cubicBezTo>
                  <a:pt x="2583656" y="93480"/>
                  <a:pt x="2631017" y="928770"/>
                  <a:pt x="2692400" y="958403"/>
                </a:cubicBezTo>
                <a:cubicBezTo>
                  <a:pt x="2753783" y="988036"/>
                  <a:pt x="2835275" y="377377"/>
                  <a:pt x="2895600" y="277365"/>
                </a:cubicBezTo>
                <a:cubicBezTo>
                  <a:pt x="2955925" y="177353"/>
                  <a:pt x="2995877" y="255670"/>
                  <a:pt x="3054350" y="358328"/>
                </a:cubicBezTo>
                <a:cubicBezTo>
                  <a:pt x="3112823" y="460986"/>
                  <a:pt x="3185319" y="921890"/>
                  <a:pt x="3246438" y="893315"/>
                </a:cubicBezTo>
                <a:cubicBezTo>
                  <a:pt x="3307557" y="864740"/>
                  <a:pt x="3356769" y="222861"/>
                  <a:pt x="3421063" y="186878"/>
                </a:cubicBezTo>
                <a:cubicBezTo>
                  <a:pt x="3485357" y="150895"/>
                  <a:pt x="3558778" y="414155"/>
                  <a:pt x="3632200" y="67741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9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4837953" y="2838960"/>
            <a:ext cx="3928177" cy="1102704"/>
            <a:chOff x="853440" y="1356360"/>
            <a:chExt cx="2184400" cy="74676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440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89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7508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016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635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79980" y="2886346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8356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7381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44424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185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04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08712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416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44780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189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808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552700" y="289646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25628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9108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61696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9776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reeform 107"/>
          <p:cNvSpPr/>
          <p:nvPr/>
        </p:nvSpPr>
        <p:spPr>
          <a:xfrm>
            <a:off x="4949825" y="2917386"/>
            <a:ext cx="3622675" cy="1029329"/>
          </a:xfrm>
          <a:custGeom>
            <a:avLst/>
            <a:gdLst>
              <a:gd name="connsiteX0" fmla="*/ 0 w 3622675"/>
              <a:gd name="connsiteY0" fmla="*/ 551302 h 1029329"/>
              <a:gd name="connsiteX1" fmla="*/ 342900 w 3622675"/>
              <a:gd name="connsiteY1" fmla="*/ 965639 h 1029329"/>
              <a:gd name="connsiteX2" fmla="*/ 709613 w 3622675"/>
              <a:gd name="connsiteY2" fmla="*/ 892614 h 1029329"/>
              <a:gd name="connsiteX3" fmla="*/ 1069975 w 3622675"/>
              <a:gd name="connsiteY3" fmla="*/ 130614 h 1029329"/>
              <a:gd name="connsiteX4" fmla="*/ 1444625 w 3622675"/>
              <a:gd name="connsiteY4" fmla="*/ 868802 h 1029329"/>
              <a:gd name="connsiteX5" fmla="*/ 1817688 w 3622675"/>
              <a:gd name="connsiteY5" fmla="*/ 964052 h 1029329"/>
              <a:gd name="connsiteX6" fmla="*/ 2170113 w 3622675"/>
              <a:gd name="connsiteY6" fmla="*/ 71877 h 1029329"/>
              <a:gd name="connsiteX7" fmla="*/ 2519363 w 3622675"/>
              <a:gd name="connsiteY7" fmla="*/ 81402 h 1029329"/>
              <a:gd name="connsiteX8" fmla="*/ 2874963 w 3622675"/>
              <a:gd name="connsiteY8" fmla="*/ 303652 h 1029329"/>
              <a:gd name="connsiteX9" fmla="*/ 3241675 w 3622675"/>
              <a:gd name="connsiteY9" fmla="*/ 862452 h 1029329"/>
              <a:gd name="connsiteX10" fmla="*/ 3622675 w 3622675"/>
              <a:gd name="connsiteY10" fmla="*/ 640202 h 102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675" h="1029329">
                <a:moveTo>
                  <a:pt x="0" y="551302"/>
                </a:moveTo>
                <a:cubicBezTo>
                  <a:pt x="112315" y="730028"/>
                  <a:pt x="224631" y="908754"/>
                  <a:pt x="342900" y="965639"/>
                </a:cubicBezTo>
                <a:cubicBezTo>
                  <a:pt x="461169" y="1022524"/>
                  <a:pt x="588434" y="1031785"/>
                  <a:pt x="709613" y="892614"/>
                </a:cubicBezTo>
                <a:cubicBezTo>
                  <a:pt x="830792" y="753443"/>
                  <a:pt x="947473" y="134583"/>
                  <a:pt x="1069975" y="130614"/>
                </a:cubicBezTo>
                <a:cubicBezTo>
                  <a:pt x="1192477" y="126645"/>
                  <a:pt x="1320006" y="729896"/>
                  <a:pt x="1444625" y="868802"/>
                </a:cubicBezTo>
                <a:cubicBezTo>
                  <a:pt x="1569244" y="1007708"/>
                  <a:pt x="1696773" y="1096873"/>
                  <a:pt x="1817688" y="964052"/>
                </a:cubicBezTo>
                <a:cubicBezTo>
                  <a:pt x="1938603" y="831231"/>
                  <a:pt x="2053167" y="218985"/>
                  <a:pt x="2170113" y="71877"/>
                </a:cubicBezTo>
                <a:cubicBezTo>
                  <a:pt x="2287059" y="-75231"/>
                  <a:pt x="2401888" y="42773"/>
                  <a:pt x="2519363" y="81402"/>
                </a:cubicBezTo>
                <a:cubicBezTo>
                  <a:pt x="2636838" y="120031"/>
                  <a:pt x="2754578" y="173477"/>
                  <a:pt x="2874963" y="303652"/>
                </a:cubicBezTo>
                <a:cubicBezTo>
                  <a:pt x="2995348" y="433827"/>
                  <a:pt x="3117056" y="806360"/>
                  <a:pt x="3241675" y="862452"/>
                </a:cubicBezTo>
                <a:cubicBezTo>
                  <a:pt x="3366294" y="918544"/>
                  <a:pt x="3494484" y="779373"/>
                  <a:pt x="3622675" y="640202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4943475" y="2891285"/>
            <a:ext cx="3632200" cy="994915"/>
          </a:xfrm>
          <a:custGeom>
            <a:avLst/>
            <a:gdLst>
              <a:gd name="connsiteX0" fmla="*/ 0 w 3632200"/>
              <a:gd name="connsiteY0" fmla="*/ 582165 h 994915"/>
              <a:gd name="connsiteX1" fmla="*/ 179388 w 3632200"/>
              <a:gd name="connsiteY1" fmla="*/ 9078 h 994915"/>
              <a:gd name="connsiteX2" fmla="*/ 354013 w 3632200"/>
              <a:gd name="connsiteY2" fmla="*/ 986978 h 994915"/>
              <a:gd name="connsiteX3" fmla="*/ 523875 w 3632200"/>
              <a:gd name="connsiteY3" fmla="*/ 459928 h 994915"/>
              <a:gd name="connsiteX4" fmla="*/ 711200 w 3632200"/>
              <a:gd name="connsiteY4" fmla="*/ 931415 h 994915"/>
              <a:gd name="connsiteX5" fmla="*/ 877888 w 3632200"/>
              <a:gd name="connsiteY5" fmla="*/ 483740 h 994915"/>
              <a:gd name="connsiteX6" fmla="*/ 1082675 w 3632200"/>
              <a:gd name="connsiteY6" fmla="*/ 171003 h 994915"/>
              <a:gd name="connsiteX7" fmla="*/ 1246188 w 3632200"/>
              <a:gd name="connsiteY7" fmla="*/ 626615 h 994915"/>
              <a:gd name="connsiteX8" fmla="*/ 1460500 w 3632200"/>
              <a:gd name="connsiteY8" fmla="*/ 885378 h 994915"/>
              <a:gd name="connsiteX9" fmla="*/ 1627188 w 3632200"/>
              <a:gd name="connsiteY9" fmla="*/ 498028 h 994915"/>
              <a:gd name="connsiteX10" fmla="*/ 1819275 w 3632200"/>
              <a:gd name="connsiteY10" fmla="*/ 985390 h 994915"/>
              <a:gd name="connsiteX11" fmla="*/ 1992313 w 3632200"/>
              <a:gd name="connsiteY11" fmla="*/ 466278 h 994915"/>
              <a:gd name="connsiteX12" fmla="*/ 2179638 w 3632200"/>
              <a:gd name="connsiteY12" fmla="*/ 104328 h 994915"/>
              <a:gd name="connsiteX13" fmla="*/ 2354263 w 3632200"/>
              <a:gd name="connsiteY13" fmla="*/ 994915 h 994915"/>
              <a:gd name="connsiteX14" fmla="*/ 2527300 w 3632200"/>
              <a:gd name="connsiteY14" fmla="*/ 99565 h 994915"/>
              <a:gd name="connsiteX15" fmla="*/ 2692400 w 3632200"/>
              <a:gd name="connsiteY15" fmla="*/ 958403 h 994915"/>
              <a:gd name="connsiteX16" fmla="*/ 2895600 w 3632200"/>
              <a:gd name="connsiteY16" fmla="*/ 277365 h 994915"/>
              <a:gd name="connsiteX17" fmla="*/ 3054350 w 3632200"/>
              <a:gd name="connsiteY17" fmla="*/ 358328 h 994915"/>
              <a:gd name="connsiteX18" fmla="*/ 3246438 w 3632200"/>
              <a:gd name="connsiteY18" fmla="*/ 893315 h 994915"/>
              <a:gd name="connsiteX19" fmla="*/ 3421063 w 3632200"/>
              <a:gd name="connsiteY19" fmla="*/ 186878 h 994915"/>
              <a:gd name="connsiteX20" fmla="*/ 3632200 w 3632200"/>
              <a:gd name="connsiteY20" fmla="*/ 677415 h 99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32200" h="994915">
                <a:moveTo>
                  <a:pt x="0" y="582165"/>
                </a:moveTo>
                <a:cubicBezTo>
                  <a:pt x="60193" y="261887"/>
                  <a:pt x="120386" y="-58391"/>
                  <a:pt x="179388" y="9078"/>
                </a:cubicBezTo>
                <a:cubicBezTo>
                  <a:pt x="238390" y="76547"/>
                  <a:pt x="296599" y="911836"/>
                  <a:pt x="354013" y="986978"/>
                </a:cubicBezTo>
                <a:cubicBezTo>
                  <a:pt x="411427" y="1062120"/>
                  <a:pt x="464344" y="469188"/>
                  <a:pt x="523875" y="459928"/>
                </a:cubicBezTo>
                <a:cubicBezTo>
                  <a:pt x="583406" y="450668"/>
                  <a:pt x="652198" y="927446"/>
                  <a:pt x="711200" y="931415"/>
                </a:cubicBezTo>
                <a:cubicBezTo>
                  <a:pt x="770202" y="935384"/>
                  <a:pt x="815976" y="610475"/>
                  <a:pt x="877888" y="483740"/>
                </a:cubicBezTo>
                <a:cubicBezTo>
                  <a:pt x="939800" y="357005"/>
                  <a:pt x="1021292" y="147191"/>
                  <a:pt x="1082675" y="171003"/>
                </a:cubicBezTo>
                <a:cubicBezTo>
                  <a:pt x="1144058" y="194815"/>
                  <a:pt x="1183217" y="507553"/>
                  <a:pt x="1246188" y="626615"/>
                </a:cubicBezTo>
                <a:cubicBezTo>
                  <a:pt x="1309159" y="745677"/>
                  <a:pt x="1397000" y="906809"/>
                  <a:pt x="1460500" y="885378"/>
                </a:cubicBezTo>
                <a:cubicBezTo>
                  <a:pt x="1524000" y="863947"/>
                  <a:pt x="1567392" y="481359"/>
                  <a:pt x="1627188" y="498028"/>
                </a:cubicBezTo>
                <a:cubicBezTo>
                  <a:pt x="1686984" y="514697"/>
                  <a:pt x="1758421" y="990682"/>
                  <a:pt x="1819275" y="985390"/>
                </a:cubicBezTo>
                <a:cubicBezTo>
                  <a:pt x="1880129" y="980098"/>
                  <a:pt x="1932253" y="613122"/>
                  <a:pt x="1992313" y="466278"/>
                </a:cubicBezTo>
                <a:cubicBezTo>
                  <a:pt x="2052373" y="319434"/>
                  <a:pt x="2119313" y="16222"/>
                  <a:pt x="2179638" y="104328"/>
                </a:cubicBezTo>
                <a:cubicBezTo>
                  <a:pt x="2239963" y="192434"/>
                  <a:pt x="2296319" y="995709"/>
                  <a:pt x="2354263" y="994915"/>
                </a:cubicBezTo>
                <a:cubicBezTo>
                  <a:pt x="2412207" y="994121"/>
                  <a:pt x="2470944" y="105650"/>
                  <a:pt x="2527300" y="99565"/>
                </a:cubicBezTo>
                <a:cubicBezTo>
                  <a:pt x="2583656" y="93480"/>
                  <a:pt x="2631017" y="928770"/>
                  <a:pt x="2692400" y="958403"/>
                </a:cubicBezTo>
                <a:cubicBezTo>
                  <a:pt x="2753783" y="988036"/>
                  <a:pt x="2835275" y="377377"/>
                  <a:pt x="2895600" y="277365"/>
                </a:cubicBezTo>
                <a:cubicBezTo>
                  <a:pt x="2955925" y="177353"/>
                  <a:pt x="2995877" y="255670"/>
                  <a:pt x="3054350" y="358328"/>
                </a:cubicBezTo>
                <a:cubicBezTo>
                  <a:pt x="3112823" y="460986"/>
                  <a:pt x="3185319" y="921890"/>
                  <a:pt x="3246438" y="893315"/>
                </a:cubicBezTo>
                <a:cubicBezTo>
                  <a:pt x="3307557" y="864740"/>
                  <a:pt x="3356769" y="222861"/>
                  <a:pt x="3421063" y="186878"/>
                </a:cubicBezTo>
                <a:cubicBezTo>
                  <a:pt x="3485357" y="150895"/>
                  <a:pt x="3558778" y="414155"/>
                  <a:pt x="3632200" y="67741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1407795" y="4452946"/>
            <a:ext cx="6422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Accurate sampling vs </a:t>
            </a:r>
            <a:r>
              <a:rPr lang="en-US" sz="1400" dirty="0" err="1" smtClean="0">
                <a:solidFill>
                  <a:schemeClr val="tx2"/>
                </a:solidFill>
              </a:rPr>
              <a:t>photobleaching</a:t>
            </a:r>
            <a:r>
              <a:rPr lang="en-US" sz="1400" dirty="0" smtClean="0">
                <a:solidFill>
                  <a:schemeClr val="tx2"/>
                </a:solidFill>
              </a:rPr>
              <a:t> &amp; data size</a:t>
            </a:r>
          </a:p>
        </p:txBody>
      </p:sp>
    </p:spTree>
    <p:extLst>
      <p:ext uri="{BB962C8B-B14F-4D97-AF65-F5344CB8AC3E}">
        <p14:creationId xmlns:p14="http://schemas.microsoft.com/office/powerpoint/2010/main" val="355241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Signal to noise ratio (SNR)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35807" y="1046136"/>
            <a:ext cx="3270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Resolution irrelevant if you can’t </a:t>
            </a:r>
            <a:r>
              <a:rPr lang="en-US" dirty="0" smtClean="0">
                <a:solidFill>
                  <a:schemeClr val="tx2"/>
                </a:solidFill>
              </a:rPr>
              <a:t>detect structures of interest  </a:t>
            </a:r>
          </a:p>
        </p:txBody>
      </p:sp>
    </p:spTree>
    <p:extLst>
      <p:ext uri="{BB962C8B-B14F-4D97-AF65-F5344CB8AC3E}">
        <p14:creationId xmlns:p14="http://schemas.microsoft.com/office/powerpoint/2010/main" val="328979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Signal to noise ratio (SNR)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35807" y="1046136"/>
            <a:ext cx="3270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Resolution irrelevant if you can’t </a:t>
            </a:r>
            <a:r>
              <a:rPr lang="en-US" dirty="0" smtClean="0">
                <a:solidFill>
                  <a:schemeClr val="tx2"/>
                </a:solidFill>
              </a:rPr>
              <a:t>detect structures of interest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2362" y="1166382"/>
            <a:ext cx="1666963" cy="1691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7175" t="14188" r="58106" b="23477"/>
          <a:stretch/>
        </p:blipFill>
        <p:spPr>
          <a:xfrm>
            <a:off x="4756475" y="3099763"/>
            <a:ext cx="1658738" cy="167518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4"/>
          <a:srcRect l="48808" t="11229" r="15842" b="26333"/>
          <a:stretch/>
        </p:blipFill>
        <p:spPr>
          <a:xfrm>
            <a:off x="7121335" y="3052507"/>
            <a:ext cx="1688895" cy="167792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5"/>
          <a:srcRect l="52713" t="10776" r="12224" b="27194"/>
          <a:stretch/>
        </p:blipFill>
        <p:spPr>
          <a:xfrm>
            <a:off x="7135043" y="1191057"/>
            <a:ext cx="1675187" cy="1666963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4783828" y="736927"/>
            <a:ext cx="173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High resolution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098876" y="724482"/>
            <a:ext cx="173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Low resolution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036644" y="1646300"/>
            <a:ext cx="108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High SNR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050353" y="3458439"/>
            <a:ext cx="108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Low SNR</a:t>
            </a:r>
          </a:p>
        </p:txBody>
      </p:sp>
    </p:spTree>
    <p:extLst>
      <p:ext uri="{BB962C8B-B14F-4D97-AF65-F5344CB8AC3E}">
        <p14:creationId xmlns:p14="http://schemas.microsoft.com/office/powerpoint/2010/main" val="80886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Signal to noise ratio (SNR)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35807" y="1046136"/>
            <a:ext cx="3270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Resolution irrelevant if you can’t </a:t>
            </a:r>
            <a:r>
              <a:rPr lang="en-US" dirty="0" smtClean="0">
                <a:solidFill>
                  <a:schemeClr val="tx2"/>
                </a:solidFill>
              </a:rPr>
              <a:t>detect structures of interest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2362" y="1166382"/>
            <a:ext cx="1666963" cy="1691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7175" t="14188" r="58106" b="23477"/>
          <a:stretch/>
        </p:blipFill>
        <p:spPr>
          <a:xfrm>
            <a:off x="4756475" y="3099763"/>
            <a:ext cx="1658738" cy="167518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4"/>
          <a:srcRect l="48808" t="11229" r="15842" b="26333"/>
          <a:stretch/>
        </p:blipFill>
        <p:spPr>
          <a:xfrm>
            <a:off x="7121335" y="3052507"/>
            <a:ext cx="1688895" cy="167792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5"/>
          <a:srcRect l="52713" t="10776" r="12224" b="27194"/>
          <a:stretch/>
        </p:blipFill>
        <p:spPr>
          <a:xfrm>
            <a:off x="7135043" y="1191057"/>
            <a:ext cx="1675187" cy="1666963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4783828" y="736927"/>
            <a:ext cx="173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High resolution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098876" y="724482"/>
            <a:ext cx="173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Low resolution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036644" y="1646300"/>
            <a:ext cx="108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High SNR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050353" y="3458439"/>
            <a:ext cx="108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Low SNR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71367" y="3475692"/>
            <a:ext cx="3270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Contrast often the most important aspect of a good image</a:t>
            </a:r>
          </a:p>
        </p:txBody>
      </p:sp>
    </p:spTree>
    <p:extLst>
      <p:ext uri="{BB962C8B-B14F-4D97-AF65-F5344CB8AC3E}">
        <p14:creationId xmlns:p14="http://schemas.microsoft.com/office/powerpoint/2010/main" val="181156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Course website</a:t>
            </a:r>
          </a:p>
          <a:p>
            <a:pPr lvl="1"/>
            <a:endParaRPr lang="en-US" dirty="0" smtClean="0"/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30162" y="1141399"/>
            <a:ext cx="4831993" cy="747374"/>
          </a:xfrm>
        </p:spPr>
        <p:txBody>
          <a:bodyPr/>
          <a:lstStyle/>
          <a:p>
            <a:r>
              <a:rPr lang="en-US" sz="3600" dirty="0" smtClean="0">
                <a:hlinkClick r:id="rId3"/>
              </a:rPr>
              <a:t>bit.ly/ICR-image</a:t>
            </a:r>
            <a:endParaRPr lang="en-US" dirty="0" smtClean="0"/>
          </a:p>
        </p:txBody>
      </p:sp>
      <p:sp>
        <p:nvSpPr>
          <p:cNvPr id="8" name="Up Arrow 7"/>
          <p:cNvSpPr/>
          <p:nvPr/>
        </p:nvSpPr>
        <p:spPr>
          <a:xfrm>
            <a:off x="8218098" y="413657"/>
            <a:ext cx="373811" cy="489241"/>
          </a:xfrm>
          <a:prstGeom prst="upArrow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99971" y="2288151"/>
            <a:ext cx="26766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Slides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Sample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7709" t="9105" r="28194" b="4845"/>
          <a:stretch/>
        </p:blipFill>
        <p:spPr>
          <a:xfrm>
            <a:off x="5703376" y="1141399"/>
            <a:ext cx="3122442" cy="342731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0980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641" y="1605171"/>
            <a:ext cx="2843434" cy="16074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057" y="3312237"/>
            <a:ext cx="2843434" cy="159943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88351" y="893323"/>
            <a:ext cx="35740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Quantity of data (TB’s per day)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87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</p:spTree>
    <p:extLst>
      <p:ext uri="{BB962C8B-B14F-4D97-AF65-F5344CB8AC3E}">
        <p14:creationId xmlns:p14="http://schemas.microsoft.com/office/powerpoint/2010/main" val="313640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</p:spTree>
    <p:extLst>
      <p:ext uri="{BB962C8B-B14F-4D97-AF65-F5344CB8AC3E}">
        <p14:creationId xmlns:p14="http://schemas.microsoft.com/office/powerpoint/2010/main" val="61400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cxnSp>
        <p:nvCxnSpPr>
          <p:cNvPr id="193" name="Straight Arrow Connector 192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7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68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41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36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n 41"/>
          <p:cNvSpPr/>
          <p:nvPr/>
        </p:nvSpPr>
        <p:spPr>
          <a:xfrm>
            <a:off x="6781514" y="175141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n 42"/>
          <p:cNvSpPr/>
          <p:nvPr/>
        </p:nvSpPr>
        <p:spPr>
          <a:xfrm>
            <a:off x="7298196" y="202092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n 48"/>
          <p:cNvSpPr/>
          <p:nvPr/>
        </p:nvSpPr>
        <p:spPr>
          <a:xfrm>
            <a:off x="7955450" y="170618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un 60"/>
          <p:cNvSpPr/>
          <p:nvPr/>
        </p:nvSpPr>
        <p:spPr>
          <a:xfrm>
            <a:off x="6681258" y="12246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un 71"/>
          <p:cNvSpPr/>
          <p:nvPr/>
        </p:nvSpPr>
        <p:spPr>
          <a:xfrm>
            <a:off x="6322416" y="169104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un 76"/>
          <p:cNvSpPr/>
          <p:nvPr/>
        </p:nvSpPr>
        <p:spPr>
          <a:xfrm>
            <a:off x="7812634" y="20344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81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un 40"/>
          <p:cNvSpPr/>
          <p:nvPr/>
        </p:nvSpPr>
        <p:spPr>
          <a:xfrm>
            <a:off x="6636092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n 41"/>
          <p:cNvSpPr/>
          <p:nvPr/>
        </p:nvSpPr>
        <p:spPr>
          <a:xfrm>
            <a:off x="6781514" y="175141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n 42"/>
          <p:cNvSpPr/>
          <p:nvPr/>
        </p:nvSpPr>
        <p:spPr>
          <a:xfrm>
            <a:off x="7298196" y="202092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un 44"/>
          <p:cNvSpPr/>
          <p:nvPr/>
        </p:nvSpPr>
        <p:spPr>
          <a:xfrm>
            <a:off x="6938654" y="185261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un 46"/>
          <p:cNvSpPr/>
          <p:nvPr/>
        </p:nvSpPr>
        <p:spPr>
          <a:xfrm>
            <a:off x="6361252" y="127416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n 48"/>
          <p:cNvSpPr/>
          <p:nvPr/>
        </p:nvSpPr>
        <p:spPr>
          <a:xfrm>
            <a:off x="7955450" y="170618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un 49"/>
          <p:cNvSpPr/>
          <p:nvPr/>
        </p:nvSpPr>
        <p:spPr>
          <a:xfrm>
            <a:off x="7759634" y="167897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n 51"/>
          <p:cNvSpPr/>
          <p:nvPr/>
        </p:nvSpPr>
        <p:spPr>
          <a:xfrm>
            <a:off x="7031081" y="16161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un 55"/>
          <p:cNvSpPr/>
          <p:nvPr/>
        </p:nvSpPr>
        <p:spPr>
          <a:xfrm>
            <a:off x="7990476" y="158983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un 60"/>
          <p:cNvSpPr/>
          <p:nvPr/>
        </p:nvSpPr>
        <p:spPr>
          <a:xfrm>
            <a:off x="6681258" y="12246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un 61"/>
          <p:cNvSpPr/>
          <p:nvPr/>
        </p:nvSpPr>
        <p:spPr>
          <a:xfrm>
            <a:off x="6855697" y="11868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un 64"/>
          <p:cNvSpPr/>
          <p:nvPr/>
        </p:nvSpPr>
        <p:spPr>
          <a:xfrm>
            <a:off x="7058098" y="115909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Sun 66"/>
          <p:cNvSpPr/>
          <p:nvPr/>
        </p:nvSpPr>
        <p:spPr>
          <a:xfrm>
            <a:off x="8030321" y="22024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un 69"/>
          <p:cNvSpPr/>
          <p:nvPr/>
        </p:nvSpPr>
        <p:spPr>
          <a:xfrm>
            <a:off x="6953979" y="200528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Sun 70"/>
          <p:cNvSpPr/>
          <p:nvPr/>
        </p:nvSpPr>
        <p:spPr>
          <a:xfrm>
            <a:off x="6485523" y="16661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un 71"/>
          <p:cNvSpPr/>
          <p:nvPr/>
        </p:nvSpPr>
        <p:spPr>
          <a:xfrm>
            <a:off x="6322416" y="169104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un 73"/>
          <p:cNvSpPr/>
          <p:nvPr/>
        </p:nvSpPr>
        <p:spPr>
          <a:xfrm>
            <a:off x="7648964" y="19461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Sun 75"/>
          <p:cNvSpPr/>
          <p:nvPr/>
        </p:nvSpPr>
        <p:spPr>
          <a:xfrm>
            <a:off x="7319380" y="188454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un 76"/>
          <p:cNvSpPr/>
          <p:nvPr/>
        </p:nvSpPr>
        <p:spPr>
          <a:xfrm>
            <a:off x="7812634" y="20344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un 83"/>
          <p:cNvSpPr/>
          <p:nvPr/>
        </p:nvSpPr>
        <p:spPr>
          <a:xfrm>
            <a:off x="6471300" y="223681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un 40"/>
          <p:cNvSpPr/>
          <p:nvPr/>
        </p:nvSpPr>
        <p:spPr>
          <a:xfrm>
            <a:off x="6636092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n 41"/>
          <p:cNvSpPr/>
          <p:nvPr/>
        </p:nvSpPr>
        <p:spPr>
          <a:xfrm>
            <a:off x="6781514" y="175141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n 42"/>
          <p:cNvSpPr/>
          <p:nvPr/>
        </p:nvSpPr>
        <p:spPr>
          <a:xfrm>
            <a:off x="7298196" y="202092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un 44"/>
          <p:cNvSpPr/>
          <p:nvPr/>
        </p:nvSpPr>
        <p:spPr>
          <a:xfrm>
            <a:off x="6938654" y="185261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un 45"/>
          <p:cNvSpPr/>
          <p:nvPr/>
        </p:nvSpPr>
        <p:spPr>
          <a:xfrm>
            <a:off x="7500597" y="20518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un 46"/>
          <p:cNvSpPr/>
          <p:nvPr/>
        </p:nvSpPr>
        <p:spPr>
          <a:xfrm>
            <a:off x="6361252" y="127416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n 48"/>
          <p:cNvSpPr/>
          <p:nvPr/>
        </p:nvSpPr>
        <p:spPr>
          <a:xfrm>
            <a:off x="7955450" y="170618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un 49"/>
          <p:cNvSpPr/>
          <p:nvPr/>
        </p:nvSpPr>
        <p:spPr>
          <a:xfrm>
            <a:off x="7759634" y="167897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n 51"/>
          <p:cNvSpPr/>
          <p:nvPr/>
        </p:nvSpPr>
        <p:spPr>
          <a:xfrm>
            <a:off x="7031081" y="16161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un 53"/>
          <p:cNvSpPr/>
          <p:nvPr/>
        </p:nvSpPr>
        <p:spPr>
          <a:xfrm>
            <a:off x="7408866" y="162250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un 55"/>
          <p:cNvSpPr/>
          <p:nvPr/>
        </p:nvSpPr>
        <p:spPr>
          <a:xfrm>
            <a:off x="7990476" y="158983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un 56"/>
          <p:cNvSpPr/>
          <p:nvPr/>
        </p:nvSpPr>
        <p:spPr>
          <a:xfrm>
            <a:off x="7883409" y="143135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un 59"/>
          <p:cNvSpPr/>
          <p:nvPr/>
        </p:nvSpPr>
        <p:spPr>
          <a:xfrm>
            <a:off x="6506128" y="126464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un 60"/>
          <p:cNvSpPr/>
          <p:nvPr/>
        </p:nvSpPr>
        <p:spPr>
          <a:xfrm>
            <a:off x="6681258" y="12246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un 61"/>
          <p:cNvSpPr/>
          <p:nvPr/>
        </p:nvSpPr>
        <p:spPr>
          <a:xfrm>
            <a:off x="6855697" y="11868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Sun 62"/>
          <p:cNvSpPr/>
          <p:nvPr/>
        </p:nvSpPr>
        <p:spPr>
          <a:xfrm>
            <a:off x="7408865" y="117296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un 64"/>
          <p:cNvSpPr/>
          <p:nvPr/>
        </p:nvSpPr>
        <p:spPr>
          <a:xfrm>
            <a:off x="7058098" y="115909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Sun 66"/>
          <p:cNvSpPr/>
          <p:nvPr/>
        </p:nvSpPr>
        <p:spPr>
          <a:xfrm>
            <a:off x="8030321" y="22024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un 69"/>
          <p:cNvSpPr/>
          <p:nvPr/>
        </p:nvSpPr>
        <p:spPr>
          <a:xfrm>
            <a:off x="6953979" y="200528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Sun 70"/>
          <p:cNvSpPr/>
          <p:nvPr/>
        </p:nvSpPr>
        <p:spPr>
          <a:xfrm>
            <a:off x="6485523" y="16661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un 71"/>
          <p:cNvSpPr/>
          <p:nvPr/>
        </p:nvSpPr>
        <p:spPr>
          <a:xfrm>
            <a:off x="6322416" y="169104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Sun 72"/>
          <p:cNvSpPr/>
          <p:nvPr/>
        </p:nvSpPr>
        <p:spPr>
          <a:xfrm>
            <a:off x="6197632" y="170723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un 73"/>
          <p:cNvSpPr/>
          <p:nvPr/>
        </p:nvSpPr>
        <p:spPr>
          <a:xfrm>
            <a:off x="7648964" y="19461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Sun 75"/>
          <p:cNvSpPr/>
          <p:nvPr/>
        </p:nvSpPr>
        <p:spPr>
          <a:xfrm>
            <a:off x="7319380" y="188454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un 76"/>
          <p:cNvSpPr/>
          <p:nvPr/>
        </p:nvSpPr>
        <p:spPr>
          <a:xfrm>
            <a:off x="7812634" y="20344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un 81"/>
          <p:cNvSpPr/>
          <p:nvPr/>
        </p:nvSpPr>
        <p:spPr>
          <a:xfrm>
            <a:off x="6796143" y="20763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un 83"/>
          <p:cNvSpPr/>
          <p:nvPr/>
        </p:nvSpPr>
        <p:spPr>
          <a:xfrm>
            <a:off x="6471300" y="223681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un 86"/>
          <p:cNvSpPr/>
          <p:nvPr/>
        </p:nvSpPr>
        <p:spPr>
          <a:xfrm>
            <a:off x="6361251" y="23328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77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un 40"/>
          <p:cNvSpPr/>
          <p:nvPr/>
        </p:nvSpPr>
        <p:spPr>
          <a:xfrm>
            <a:off x="6636092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n 41"/>
          <p:cNvSpPr/>
          <p:nvPr/>
        </p:nvSpPr>
        <p:spPr>
          <a:xfrm>
            <a:off x="6781514" y="175141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n 42"/>
          <p:cNvSpPr/>
          <p:nvPr/>
        </p:nvSpPr>
        <p:spPr>
          <a:xfrm>
            <a:off x="7298196" y="202092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un 44"/>
          <p:cNvSpPr/>
          <p:nvPr/>
        </p:nvSpPr>
        <p:spPr>
          <a:xfrm>
            <a:off x="6938654" y="185261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un 45"/>
          <p:cNvSpPr/>
          <p:nvPr/>
        </p:nvSpPr>
        <p:spPr>
          <a:xfrm>
            <a:off x="7500597" y="20518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un 46"/>
          <p:cNvSpPr/>
          <p:nvPr/>
        </p:nvSpPr>
        <p:spPr>
          <a:xfrm>
            <a:off x="6361252" y="127416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n 48"/>
          <p:cNvSpPr/>
          <p:nvPr/>
        </p:nvSpPr>
        <p:spPr>
          <a:xfrm>
            <a:off x="7955450" y="170618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un 49"/>
          <p:cNvSpPr/>
          <p:nvPr/>
        </p:nvSpPr>
        <p:spPr>
          <a:xfrm>
            <a:off x="7759634" y="167897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n 51"/>
          <p:cNvSpPr/>
          <p:nvPr/>
        </p:nvSpPr>
        <p:spPr>
          <a:xfrm>
            <a:off x="7031081" y="16161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un 53"/>
          <p:cNvSpPr/>
          <p:nvPr/>
        </p:nvSpPr>
        <p:spPr>
          <a:xfrm>
            <a:off x="7408866" y="162250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un 55"/>
          <p:cNvSpPr/>
          <p:nvPr/>
        </p:nvSpPr>
        <p:spPr>
          <a:xfrm>
            <a:off x="7990476" y="158983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un 56"/>
          <p:cNvSpPr/>
          <p:nvPr/>
        </p:nvSpPr>
        <p:spPr>
          <a:xfrm>
            <a:off x="7883409" y="143135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un 59"/>
          <p:cNvSpPr/>
          <p:nvPr/>
        </p:nvSpPr>
        <p:spPr>
          <a:xfrm>
            <a:off x="6506128" y="126464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un 60"/>
          <p:cNvSpPr/>
          <p:nvPr/>
        </p:nvSpPr>
        <p:spPr>
          <a:xfrm>
            <a:off x="6681258" y="12246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un 61"/>
          <p:cNvSpPr/>
          <p:nvPr/>
        </p:nvSpPr>
        <p:spPr>
          <a:xfrm>
            <a:off x="6855697" y="11868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Sun 62"/>
          <p:cNvSpPr/>
          <p:nvPr/>
        </p:nvSpPr>
        <p:spPr>
          <a:xfrm>
            <a:off x="7408865" y="117296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un 64"/>
          <p:cNvSpPr/>
          <p:nvPr/>
        </p:nvSpPr>
        <p:spPr>
          <a:xfrm>
            <a:off x="7058098" y="115909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Sun 66"/>
          <p:cNvSpPr/>
          <p:nvPr/>
        </p:nvSpPr>
        <p:spPr>
          <a:xfrm>
            <a:off x="8030321" y="22024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un 69"/>
          <p:cNvSpPr/>
          <p:nvPr/>
        </p:nvSpPr>
        <p:spPr>
          <a:xfrm>
            <a:off x="6953979" y="200528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Sun 70"/>
          <p:cNvSpPr/>
          <p:nvPr/>
        </p:nvSpPr>
        <p:spPr>
          <a:xfrm>
            <a:off x="6485523" y="16661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un 71"/>
          <p:cNvSpPr/>
          <p:nvPr/>
        </p:nvSpPr>
        <p:spPr>
          <a:xfrm>
            <a:off x="6322416" y="169104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Sun 72"/>
          <p:cNvSpPr/>
          <p:nvPr/>
        </p:nvSpPr>
        <p:spPr>
          <a:xfrm>
            <a:off x="6197632" y="170723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un 73"/>
          <p:cNvSpPr/>
          <p:nvPr/>
        </p:nvSpPr>
        <p:spPr>
          <a:xfrm>
            <a:off x="7648964" y="19461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Sun 75"/>
          <p:cNvSpPr/>
          <p:nvPr/>
        </p:nvSpPr>
        <p:spPr>
          <a:xfrm>
            <a:off x="7319380" y="188454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un 76"/>
          <p:cNvSpPr/>
          <p:nvPr/>
        </p:nvSpPr>
        <p:spPr>
          <a:xfrm>
            <a:off x="7812634" y="20344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un 81"/>
          <p:cNvSpPr/>
          <p:nvPr/>
        </p:nvSpPr>
        <p:spPr>
          <a:xfrm>
            <a:off x="6796143" y="20763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un 83"/>
          <p:cNvSpPr/>
          <p:nvPr/>
        </p:nvSpPr>
        <p:spPr>
          <a:xfrm>
            <a:off x="6471300" y="223681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un 86"/>
          <p:cNvSpPr/>
          <p:nvPr/>
        </p:nvSpPr>
        <p:spPr>
          <a:xfrm>
            <a:off x="6361251" y="23328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0" name="Group 179"/>
          <p:cNvGrpSpPr/>
          <p:nvPr/>
        </p:nvGrpSpPr>
        <p:grpSpPr>
          <a:xfrm>
            <a:off x="6205571" y="3365888"/>
            <a:ext cx="2009013" cy="1610777"/>
            <a:chOff x="579285" y="3133165"/>
            <a:chExt cx="2113332" cy="1694417"/>
          </a:xfrm>
        </p:grpSpPr>
        <p:grpSp>
          <p:nvGrpSpPr>
            <p:cNvPr id="134" name="Group 133"/>
            <p:cNvGrpSpPr/>
            <p:nvPr/>
          </p:nvGrpSpPr>
          <p:grpSpPr>
            <a:xfrm>
              <a:off x="644200" y="3278502"/>
              <a:ext cx="1973571" cy="1428741"/>
              <a:chOff x="538377" y="3230151"/>
              <a:chExt cx="1973571" cy="1428741"/>
            </a:xfrm>
          </p:grpSpPr>
          <p:sp>
            <p:nvSpPr>
              <p:cNvPr id="90" name="Oval 89"/>
              <p:cNvSpPr/>
              <p:nvPr/>
            </p:nvSpPr>
            <p:spPr>
              <a:xfrm flipH="1">
                <a:off x="580649" y="323015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 flipH="1">
                <a:off x="862893" y="362459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 flipH="1">
                <a:off x="999604" y="378484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 flipH="1">
                <a:off x="1152577" y="391371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 flipH="1">
                <a:off x="1696088" y="41972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 flipH="1">
                <a:off x="1521559" y="412662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 flipH="1">
                <a:off x="1317877" y="402016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 flipH="1">
                <a:off x="1908999" y="422971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 flipH="1">
                <a:off x="710493" y="341168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 flipH="1">
                <a:off x="2387470" y="386614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 flipH="1">
                <a:off x="2181487" y="383751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 flipH="1">
                <a:off x="1977298" y="378484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 flipH="1">
                <a:off x="1415103" y="377139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 flipH="1">
                <a:off x="1589632" y="377194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 flipH="1">
                <a:off x="1812505" y="377811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 flipH="1">
                <a:off x="1230612" y="378035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 flipH="1">
                <a:off x="2424315" y="374375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 flipH="1">
                <a:off x="2311689" y="357703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 flipH="1">
                <a:off x="1986024" y="336122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 flipH="1">
                <a:off x="597546" y="348309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 flipH="1">
                <a:off x="862892" y="340166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 flipH="1">
                <a:off x="1047115" y="335956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/>
              <p:cNvSpPr/>
              <p:nvPr/>
            </p:nvSpPr>
            <p:spPr>
              <a:xfrm flipH="1">
                <a:off x="1230612" y="331978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 flipH="1">
                <a:off x="1812504" y="330522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 flipH="1">
                <a:off x="1626014" y="326656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 flipH="1">
                <a:off x="1443523" y="32906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 flipH="1">
                <a:off x="2166172" y="345116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/>
              <p:nvPr/>
            </p:nvSpPr>
            <p:spPr>
              <a:xfrm flipH="1">
                <a:off x="2466229" y="438820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/>
              <p:nvPr/>
            </p:nvSpPr>
            <p:spPr>
              <a:xfrm flipH="1">
                <a:off x="2433987" y="426420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/>
              <p:nvPr/>
            </p:nvSpPr>
            <p:spPr>
              <a:xfrm flipH="1">
                <a:off x="2075031" y="423929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/>
              <p:nvPr/>
            </p:nvSpPr>
            <p:spPr>
              <a:xfrm flipH="1">
                <a:off x="1333998" y="418076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/>
              <p:cNvSpPr/>
              <p:nvPr/>
            </p:nvSpPr>
            <p:spPr>
              <a:xfrm flipH="1">
                <a:off x="841217" y="382405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/>
              <p:cNvSpPr/>
              <p:nvPr/>
            </p:nvSpPr>
            <p:spPr>
              <a:xfrm flipH="1">
                <a:off x="669640" y="385020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/>
              <p:cNvSpPr/>
              <p:nvPr/>
            </p:nvSpPr>
            <p:spPr>
              <a:xfrm flipH="1">
                <a:off x="538377" y="386724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 flipH="1">
                <a:off x="2065070" y="411852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/>
              <p:cNvSpPr/>
              <p:nvPr/>
            </p:nvSpPr>
            <p:spPr>
              <a:xfrm flipH="1">
                <a:off x="1890541" y="408402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/>
              <p:cNvSpPr/>
              <p:nvPr/>
            </p:nvSpPr>
            <p:spPr>
              <a:xfrm flipH="1">
                <a:off x="1718372" y="405376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/>
              <p:cNvSpPr/>
              <p:nvPr/>
            </p:nvSpPr>
            <p:spPr>
              <a:xfrm flipH="1">
                <a:off x="2237239" y="421140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 flipH="1">
                <a:off x="1167966" y="425548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/>
              <p:cNvSpPr/>
              <p:nvPr/>
            </p:nvSpPr>
            <p:spPr>
              <a:xfrm flipH="1">
                <a:off x="999604" y="433617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 flipH="1">
                <a:off x="826255" y="442431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 flipH="1">
                <a:off x="555462" y="461317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 flipH="1">
                <a:off x="710492" y="452538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3" name="Rectangle 132"/>
            <p:cNvSpPr/>
            <p:nvPr/>
          </p:nvSpPr>
          <p:spPr>
            <a:xfrm>
              <a:off x="579285" y="3133165"/>
              <a:ext cx="2113332" cy="169441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6023463" y="2975754"/>
            <a:ext cx="2529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Localised</a:t>
            </a:r>
            <a:r>
              <a:rPr lang="en-US" dirty="0" smtClean="0">
                <a:solidFill>
                  <a:schemeClr val="tx2"/>
                </a:solidFill>
              </a:rPr>
              <a:t> fluorophores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>
            <a:off x="7245394" y="2723660"/>
            <a:ext cx="0" cy="2548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38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641" y="1605171"/>
            <a:ext cx="2843434" cy="16074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057" y="3312237"/>
            <a:ext cx="2843434" cy="159943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88351" y="893323"/>
            <a:ext cx="35740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Quantity of data (TB’s per day)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4347610" y="1628955"/>
            <a:ext cx="4556479" cy="3274232"/>
            <a:chOff x="4512710" y="1637436"/>
            <a:chExt cx="4556479" cy="327423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46698" y="4144980"/>
              <a:ext cx="3670301" cy="5672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47340" y="3746858"/>
              <a:ext cx="2816615" cy="5184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12710" y="3422331"/>
              <a:ext cx="3704188" cy="5650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08700" y="1637436"/>
              <a:ext cx="2960489" cy="7714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"/>
            <a:stretch/>
          </p:blipFill>
          <p:spPr>
            <a:xfrm>
              <a:off x="4642959" y="4327204"/>
              <a:ext cx="3091370" cy="5844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98254" y="2545239"/>
              <a:ext cx="3842832" cy="5984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2710" y="2078534"/>
              <a:ext cx="3797208" cy="5565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47340" y="2992158"/>
              <a:ext cx="2821849" cy="701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5" name="TextBox 24"/>
          <p:cNvSpPr txBox="1"/>
          <p:nvPr/>
        </p:nvSpPr>
        <p:spPr>
          <a:xfrm>
            <a:off x="4786840" y="881581"/>
            <a:ext cx="3574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Reproducibility, comparison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20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un 40"/>
          <p:cNvSpPr/>
          <p:nvPr/>
        </p:nvSpPr>
        <p:spPr>
          <a:xfrm>
            <a:off x="6636092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n 41"/>
          <p:cNvSpPr/>
          <p:nvPr/>
        </p:nvSpPr>
        <p:spPr>
          <a:xfrm>
            <a:off x="6781514" y="175141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n 42"/>
          <p:cNvSpPr/>
          <p:nvPr/>
        </p:nvSpPr>
        <p:spPr>
          <a:xfrm>
            <a:off x="7298196" y="202092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un 44"/>
          <p:cNvSpPr/>
          <p:nvPr/>
        </p:nvSpPr>
        <p:spPr>
          <a:xfrm>
            <a:off x="6938654" y="185261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un 45"/>
          <p:cNvSpPr/>
          <p:nvPr/>
        </p:nvSpPr>
        <p:spPr>
          <a:xfrm>
            <a:off x="7500597" y="20518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un 46"/>
          <p:cNvSpPr/>
          <p:nvPr/>
        </p:nvSpPr>
        <p:spPr>
          <a:xfrm>
            <a:off x="6361252" y="127416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n 48"/>
          <p:cNvSpPr/>
          <p:nvPr/>
        </p:nvSpPr>
        <p:spPr>
          <a:xfrm>
            <a:off x="7955450" y="170618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un 49"/>
          <p:cNvSpPr/>
          <p:nvPr/>
        </p:nvSpPr>
        <p:spPr>
          <a:xfrm>
            <a:off x="7759634" y="167897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n 51"/>
          <p:cNvSpPr/>
          <p:nvPr/>
        </p:nvSpPr>
        <p:spPr>
          <a:xfrm>
            <a:off x="7031081" y="16161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un 53"/>
          <p:cNvSpPr/>
          <p:nvPr/>
        </p:nvSpPr>
        <p:spPr>
          <a:xfrm>
            <a:off x="7408866" y="162250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un 55"/>
          <p:cNvSpPr/>
          <p:nvPr/>
        </p:nvSpPr>
        <p:spPr>
          <a:xfrm>
            <a:off x="7990476" y="158983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un 56"/>
          <p:cNvSpPr/>
          <p:nvPr/>
        </p:nvSpPr>
        <p:spPr>
          <a:xfrm>
            <a:off x="7883409" y="143135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un 59"/>
          <p:cNvSpPr/>
          <p:nvPr/>
        </p:nvSpPr>
        <p:spPr>
          <a:xfrm>
            <a:off x="6506128" y="126464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un 60"/>
          <p:cNvSpPr/>
          <p:nvPr/>
        </p:nvSpPr>
        <p:spPr>
          <a:xfrm>
            <a:off x="6681258" y="12246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un 61"/>
          <p:cNvSpPr/>
          <p:nvPr/>
        </p:nvSpPr>
        <p:spPr>
          <a:xfrm>
            <a:off x="6855697" y="11868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Sun 62"/>
          <p:cNvSpPr/>
          <p:nvPr/>
        </p:nvSpPr>
        <p:spPr>
          <a:xfrm>
            <a:off x="7408865" y="117296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un 64"/>
          <p:cNvSpPr/>
          <p:nvPr/>
        </p:nvSpPr>
        <p:spPr>
          <a:xfrm>
            <a:off x="7058098" y="115909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Sun 66"/>
          <p:cNvSpPr/>
          <p:nvPr/>
        </p:nvSpPr>
        <p:spPr>
          <a:xfrm>
            <a:off x="8030321" y="22024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un 69"/>
          <p:cNvSpPr/>
          <p:nvPr/>
        </p:nvSpPr>
        <p:spPr>
          <a:xfrm>
            <a:off x="6953979" y="200528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Sun 70"/>
          <p:cNvSpPr/>
          <p:nvPr/>
        </p:nvSpPr>
        <p:spPr>
          <a:xfrm>
            <a:off x="6485523" y="16661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un 71"/>
          <p:cNvSpPr/>
          <p:nvPr/>
        </p:nvSpPr>
        <p:spPr>
          <a:xfrm>
            <a:off x="6322416" y="169104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Sun 72"/>
          <p:cNvSpPr/>
          <p:nvPr/>
        </p:nvSpPr>
        <p:spPr>
          <a:xfrm>
            <a:off x="6197632" y="170723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un 73"/>
          <p:cNvSpPr/>
          <p:nvPr/>
        </p:nvSpPr>
        <p:spPr>
          <a:xfrm>
            <a:off x="7648964" y="19461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Sun 75"/>
          <p:cNvSpPr/>
          <p:nvPr/>
        </p:nvSpPr>
        <p:spPr>
          <a:xfrm>
            <a:off x="7319380" y="188454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un 76"/>
          <p:cNvSpPr/>
          <p:nvPr/>
        </p:nvSpPr>
        <p:spPr>
          <a:xfrm>
            <a:off x="7812634" y="20344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un 81"/>
          <p:cNvSpPr/>
          <p:nvPr/>
        </p:nvSpPr>
        <p:spPr>
          <a:xfrm>
            <a:off x="6796143" y="20763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un 83"/>
          <p:cNvSpPr/>
          <p:nvPr/>
        </p:nvSpPr>
        <p:spPr>
          <a:xfrm>
            <a:off x="6471300" y="223681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un 86"/>
          <p:cNvSpPr/>
          <p:nvPr/>
        </p:nvSpPr>
        <p:spPr>
          <a:xfrm>
            <a:off x="6361251" y="23328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0" name="Group 179"/>
          <p:cNvGrpSpPr/>
          <p:nvPr/>
        </p:nvGrpSpPr>
        <p:grpSpPr>
          <a:xfrm>
            <a:off x="6205571" y="3365888"/>
            <a:ext cx="2009013" cy="1610777"/>
            <a:chOff x="579285" y="3133165"/>
            <a:chExt cx="2113332" cy="1694417"/>
          </a:xfrm>
        </p:grpSpPr>
        <p:grpSp>
          <p:nvGrpSpPr>
            <p:cNvPr id="134" name="Group 133"/>
            <p:cNvGrpSpPr/>
            <p:nvPr/>
          </p:nvGrpSpPr>
          <p:grpSpPr>
            <a:xfrm>
              <a:off x="644200" y="3278502"/>
              <a:ext cx="1973571" cy="1428741"/>
              <a:chOff x="538377" y="3230151"/>
              <a:chExt cx="1973571" cy="1428741"/>
            </a:xfrm>
          </p:grpSpPr>
          <p:sp>
            <p:nvSpPr>
              <p:cNvPr id="90" name="Oval 89"/>
              <p:cNvSpPr/>
              <p:nvPr/>
            </p:nvSpPr>
            <p:spPr>
              <a:xfrm flipH="1">
                <a:off x="580649" y="323015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 flipH="1">
                <a:off x="862893" y="362459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 flipH="1">
                <a:off x="999604" y="378484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 flipH="1">
                <a:off x="1152577" y="391371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 flipH="1">
                <a:off x="1696088" y="41972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 flipH="1">
                <a:off x="1521559" y="412662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 flipH="1">
                <a:off x="1317877" y="402016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 flipH="1">
                <a:off x="1908999" y="422971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 flipH="1">
                <a:off x="710493" y="341168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 flipH="1">
                <a:off x="2387470" y="386614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 flipH="1">
                <a:off x="2181487" y="383751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 flipH="1">
                <a:off x="1977298" y="378484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 flipH="1">
                <a:off x="1415103" y="377139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 flipH="1">
                <a:off x="1589632" y="377194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 flipH="1">
                <a:off x="1812505" y="377811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 flipH="1">
                <a:off x="1230612" y="378035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 flipH="1">
                <a:off x="2424315" y="374375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 flipH="1">
                <a:off x="2311689" y="357703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 flipH="1">
                <a:off x="1986024" y="336122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 flipH="1">
                <a:off x="597546" y="348309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 flipH="1">
                <a:off x="862892" y="340166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 flipH="1">
                <a:off x="1047115" y="335956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/>
              <p:cNvSpPr/>
              <p:nvPr/>
            </p:nvSpPr>
            <p:spPr>
              <a:xfrm flipH="1">
                <a:off x="1230612" y="331978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 flipH="1">
                <a:off x="1812504" y="330522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 flipH="1">
                <a:off x="1626014" y="326656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 flipH="1">
                <a:off x="1443523" y="32906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 flipH="1">
                <a:off x="2166172" y="345116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/>
              <p:nvPr/>
            </p:nvSpPr>
            <p:spPr>
              <a:xfrm flipH="1">
                <a:off x="2466229" y="438820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/>
              <p:nvPr/>
            </p:nvSpPr>
            <p:spPr>
              <a:xfrm flipH="1">
                <a:off x="2433987" y="426420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/>
              <p:nvPr/>
            </p:nvSpPr>
            <p:spPr>
              <a:xfrm flipH="1">
                <a:off x="2075031" y="423929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/>
              <p:nvPr/>
            </p:nvSpPr>
            <p:spPr>
              <a:xfrm flipH="1">
                <a:off x="1333998" y="418076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/>
              <p:cNvSpPr/>
              <p:nvPr/>
            </p:nvSpPr>
            <p:spPr>
              <a:xfrm flipH="1">
                <a:off x="841217" y="382405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/>
              <p:cNvSpPr/>
              <p:nvPr/>
            </p:nvSpPr>
            <p:spPr>
              <a:xfrm flipH="1">
                <a:off x="669640" y="385020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/>
              <p:cNvSpPr/>
              <p:nvPr/>
            </p:nvSpPr>
            <p:spPr>
              <a:xfrm flipH="1">
                <a:off x="538377" y="386724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 flipH="1">
                <a:off x="2065070" y="411852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/>
              <p:cNvSpPr/>
              <p:nvPr/>
            </p:nvSpPr>
            <p:spPr>
              <a:xfrm flipH="1">
                <a:off x="1890541" y="408402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/>
              <p:cNvSpPr/>
              <p:nvPr/>
            </p:nvSpPr>
            <p:spPr>
              <a:xfrm flipH="1">
                <a:off x="1718372" y="405376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/>
              <p:cNvSpPr/>
              <p:nvPr/>
            </p:nvSpPr>
            <p:spPr>
              <a:xfrm flipH="1">
                <a:off x="2237239" y="421140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 flipH="1">
                <a:off x="1167966" y="425548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/>
              <p:cNvSpPr/>
              <p:nvPr/>
            </p:nvSpPr>
            <p:spPr>
              <a:xfrm flipH="1">
                <a:off x="999604" y="433617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 flipH="1">
                <a:off x="826255" y="442431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 flipH="1">
                <a:off x="555462" y="461317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 flipH="1">
                <a:off x="710492" y="452538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3" name="Rectangle 132"/>
            <p:cNvSpPr/>
            <p:nvPr/>
          </p:nvSpPr>
          <p:spPr>
            <a:xfrm>
              <a:off x="579285" y="3133165"/>
              <a:ext cx="2113332" cy="169441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181650" y="3319503"/>
            <a:ext cx="2009013" cy="1610777"/>
            <a:chOff x="3181650" y="3319503"/>
            <a:chExt cx="2009013" cy="1610777"/>
          </a:xfrm>
        </p:grpSpPr>
        <p:sp>
          <p:nvSpPr>
            <p:cNvPr id="182" name="Freeform 181"/>
            <p:cNvSpPr/>
            <p:nvPr/>
          </p:nvSpPr>
          <p:spPr>
            <a:xfrm>
              <a:off x="3302762" y="3522246"/>
              <a:ext cx="1768353" cy="456172"/>
            </a:xfrm>
            <a:custGeom>
              <a:avLst/>
              <a:gdLst>
                <a:gd name="connsiteX0" fmla="*/ 0 w 1860176"/>
                <a:gd name="connsiteY0" fmla="*/ 210918 h 479859"/>
                <a:gd name="connsiteX1" fmla="*/ 170329 w 1860176"/>
                <a:gd name="connsiteY1" fmla="*/ 125753 h 479859"/>
                <a:gd name="connsiteX2" fmla="*/ 295835 w 1860176"/>
                <a:gd name="connsiteY2" fmla="*/ 134718 h 479859"/>
                <a:gd name="connsiteX3" fmla="*/ 497541 w 1860176"/>
                <a:gd name="connsiteY3" fmla="*/ 85412 h 479859"/>
                <a:gd name="connsiteX4" fmla="*/ 681317 w 1860176"/>
                <a:gd name="connsiteY4" fmla="*/ 40589 h 479859"/>
                <a:gd name="connsiteX5" fmla="*/ 900953 w 1860176"/>
                <a:gd name="connsiteY5" fmla="*/ 18177 h 479859"/>
                <a:gd name="connsiteX6" fmla="*/ 1062317 w 1860176"/>
                <a:gd name="connsiteY6" fmla="*/ 248 h 479859"/>
                <a:gd name="connsiteX7" fmla="*/ 1272988 w 1860176"/>
                <a:gd name="connsiteY7" fmla="*/ 31624 h 479859"/>
                <a:gd name="connsiteX8" fmla="*/ 1416423 w 1860176"/>
                <a:gd name="connsiteY8" fmla="*/ 94377 h 479859"/>
                <a:gd name="connsiteX9" fmla="*/ 1604682 w 1860176"/>
                <a:gd name="connsiteY9" fmla="*/ 179542 h 479859"/>
                <a:gd name="connsiteX10" fmla="*/ 1761564 w 1860176"/>
                <a:gd name="connsiteY10" fmla="*/ 314012 h 479859"/>
                <a:gd name="connsiteX11" fmla="*/ 1860176 w 1860176"/>
                <a:gd name="connsiteY11" fmla="*/ 479859 h 479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60176" h="479859">
                  <a:moveTo>
                    <a:pt x="0" y="210918"/>
                  </a:moveTo>
                  <a:cubicBezTo>
                    <a:pt x="60511" y="174685"/>
                    <a:pt x="121023" y="138453"/>
                    <a:pt x="170329" y="125753"/>
                  </a:cubicBezTo>
                  <a:cubicBezTo>
                    <a:pt x="219635" y="113053"/>
                    <a:pt x="241300" y="141441"/>
                    <a:pt x="295835" y="134718"/>
                  </a:cubicBezTo>
                  <a:cubicBezTo>
                    <a:pt x="350370" y="127994"/>
                    <a:pt x="497541" y="85412"/>
                    <a:pt x="497541" y="85412"/>
                  </a:cubicBezTo>
                  <a:cubicBezTo>
                    <a:pt x="561788" y="69724"/>
                    <a:pt x="614082" y="51795"/>
                    <a:pt x="681317" y="40589"/>
                  </a:cubicBezTo>
                  <a:cubicBezTo>
                    <a:pt x="748552" y="29383"/>
                    <a:pt x="900953" y="18177"/>
                    <a:pt x="900953" y="18177"/>
                  </a:cubicBezTo>
                  <a:cubicBezTo>
                    <a:pt x="964453" y="11453"/>
                    <a:pt x="1000311" y="-1993"/>
                    <a:pt x="1062317" y="248"/>
                  </a:cubicBezTo>
                  <a:cubicBezTo>
                    <a:pt x="1124323" y="2489"/>
                    <a:pt x="1213970" y="15936"/>
                    <a:pt x="1272988" y="31624"/>
                  </a:cubicBezTo>
                  <a:cubicBezTo>
                    <a:pt x="1332006" y="47312"/>
                    <a:pt x="1416423" y="94377"/>
                    <a:pt x="1416423" y="94377"/>
                  </a:cubicBezTo>
                  <a:cubicBezTo>
                    <a:pt x="1471705" y="119030"/>
                    <a:pt x="1547159" y="142936"/>
                    <a:pt x="1604682" y="179542"/>
                  </a:cubicBezTo>
                  <a:cubicBezTo>
                    <a:pt x="1662205" y="216148"/>
                    <a:pt x="1718982" y="263959"/>
                    <a:pt x="1761564" y="314012"/>
                  </a:cubicBezTo>
                  <a:cubicBezTo>
                    <a:pt x="1804146" y="364065"/>
                    <a:pt x="1832161" y="421962"/>
                    <a:pt x="1860176" y="479859"/>
                  </a:cubicBezTo>
                </a:path>
              </a:pathLst>
            </a:cu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3181650" y="3319503"/>
              <a:ext cx="2009013" cy="16107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reeform 180"/>
            <p:cNvSpPr/>
            <p:nvPr/>
          </p:nvSpPr>
          <p:spPr>
            <a:xfrm>
              <a:off x="3294240" y="3475610"/>
              <a:ext cx="1629558" cy="976498"/>
            </a:xfrm>
            <a:custGeom>
              <a:avLst/>
              <a:gdLst>
                <a:gd name="connsiteX0" fmla="*/ 0 w 1714174"/>
                <a:gd name="connsiteY0" fmla="*/ 0 h 1027203"/>
                <a:gd name="connsiteX1" fmla="*/ 134471 w 1714174"/>
                <a:gd name="connsiteY1" fmla="*/ 197223 h 1027203"/>
                <a:gd name="connsiteX2" fmla="*/ 304800 w 1714174"/>
                <a:gd name="connsiteY2" fmla="*/ 407894 h 1027203"/>
                <a:gd name="connsiteX3" fmla="*/ 443753 w 1714174"/>
                <a:gd name="connsiteY3" fmla="*/ 560294 h 1027203"/>
                <a:gd name="connsiteX4" fmla="*/ 587188 w 1714174"/>
                <a:gd name="connsiteY4" fmla="*/ 685800 h 1027203"/>
                <a:gd name="connsiteX5" fmla="*/ 766482 w 1714174"/>
                <a:gd name="connsiteY5" fmla="*/ 797858 h 1027203"/>
                <a:gd name="connsiteX6" fmla="*/ 986118 w 1714174"/>
                <a:gd name="connsiteY6" fmla="*/ 918882 h 1027203"/>
                <a:gd name="connsiteX7" fmla="*/ 1151965 w 1714174"/>
                <a:gd name="connsiteY7" fmla="*/ 990600 h 1027203"/>
                <a:gd name="connsiteX8" fmla="*/ 1353671 w 1714174"/>
                <a:gd name="connsiteY8" fmla="*/ 1013011 h 1027203"/>
                <a:gd name="connsiteX9" fmla="*/ 1528482 w 1714174"/>
                <a:gd name="connsiteY9" fmla="*/ 1026458 h 1027203"/>
                <a:gd name="connsiteX10" fmla="*/ 1703294 w 1714174"/>
                <a:gd name="connsiteY10" fmla="*/ 990600 h 1027203"/>
                <a:gd name="connsiteX11" fmla="*/ 1680882 w 1714174"/>
                <a:gd name="connsiteY11" fmla="*/ 981635 h 102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4174" h="1027203">
                  <a:moveTo>
                    <a:pt x="0" y="0"/>
                  </a:moveTo>
                  <a:cubicBezTo>
                    <a:pt x="41835" y="64620"/>
                    <a:pt x="83671" y="129241"/>
                    <a:pt x="134471" y="197223"/>
                  </a:cubicBezTo>
                  <a:cubicBezTo>
                    <a:pt x="185271" y="265205"/>
                    <a:pt x="253253" y="347382"/>
                    <a:pt x="304800" y="407894"/>
                  </a:cubicBezTo>
                  <a:cubicBezTo>
                    <a:pt x="356347" y="468406"/>
                    <a:pt x="396688" y="513976"/>
                    <a:pt x="443753" y="560294"/>
                  </a:cubicBezTo>
                  <a:cubicBezTo>
                    <a:pt x="490818" y="606612"/>
                    <a:pt x="533400" y="646206"/>
                    <a:pt x="587188" y="685800"/>
                  </a:cubicBezTo>
                  <a:cubicBezTo>
                    <a:pt x="640976" y="725394"/>
                    <a:pt x="699994" y="759011"/>
                    <a:pt x="766482" y="797858"/>
                  </a:cubicBezTo>
                  <a:cubicBezTo>
                    <a:pt x="832970" y="836705"/>
                    <a:pt x="921871" y="886758"/>
                    <a:pt x="986118" y="918882"/>
                  </a:cubicBezTo>
                  <a:cubicBezTo>
                    <a:pt x="1050365" y="951006"/>
                    <a:pt x="1090706" y="974912"/>
                    <a:pt x="1151965" y="990600"/>
                  </a:cubicBezTo>
                  <a:cubicBezTo>
                    <a:pt x="1213224" y="1006288"/>
                    <a:pt x="1290918" y="1007035"/>
                    <a:pt x="1353671" y="1013011"/>
                  </a:cubicBezTo>
                  <a:cubicBezTo>
                    <a:pt x="1416424" y="1018987"/>
                    <a:pt x="1470212" y="1030193"/>
                    <a:pt x="1528482" y="1026458"/>
                  </a:cubicBezTo>
                  <a:cubicBezTo>
                    <a:pt x="1586753" y="1022723"/>
                    <a:pt x="1677894" y="998070"/>
                    <a:pt x="1703294" y="990600"/>
                  </a:cubicBezTo>
                  <a:cubicBezTo>
                    <a:pt x="1728694" y="983130"/>
                    <a:pt x="1704788" y="982382"/>
                    <a:pt x="1680882" y="981635"/>
                  </a:cubicBezTo>
                </a:path>
              </a:pathLst>
            </a:cu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 182"/>
            <p:cNvSpPr/>
            <p:nvPr/>
          </p:nvSpPr>
          <p:spPr>
            <a:xfrm>
              <a:off x="3255890" y="3994527"/>
              <a:ext cx="1776876" cy="98941"/>
            </a:xfrm>
            <a:custGeom>
              <a:avLst/>
              <a:gdLst>
                <a:gd name="connsiteX0" fmla="*/ 0 w 1869141"/>
                <a:gd name="connsiteY0" fmla="*/ 95114 h 104079"/>
                <a:gd name="connsiteX1" fmla="*/ 327212 w 1869141"/>
                <a:gd name="connsiteY1" fmla="*/ 45808 h 104079"/>
                <a:gd name="connsiteX2" fmla="*/ 506506 w 1869141"/>
                <a:gd name="connsiteY2" fmla="*/ 14432 h 104079"/>
                <a:gd name="connsiteX3" fmla="*/ 726141 w 1869141"/>
                <a:gd name="connsiteY3" fmla="*/ 9949 h 104079"/>
                <a:gd name="connsiteX4" fmla="*/ 918882 w 1869141"/>
                <a:gd name="connsiteY4" fmla="*/ 18914 h 104079"/>
                <a:gd name="connsiteX5" fmla="*/ 1075765 w 1869141"/>
                <a:gd name="connsiteY5" fmla="*/ 5467 h 104079"/>
                <a:gd name="connsiteX6" fmla="*/ 1295400 w 1869141"/>
                <a:gd name="connsiteY6" fmla="*/ 985 h 104079"/>
                <a:gd name="connsiteX7" fmla="*/ 1474694 w 1869141"/>
                <a:gd name="connsiteY7" fmla="*/ 23396 h 104079"/>
                <a:gd name="connsiteX8" fmla="*/ 1680882 w 1869141"/>
                <a:gd name="connsiteY8" fmla="*/ 68220 h 104079"/>
                <a:gd name="connsiteX9" fmla="*/ 1869141 w 1869141"/>
                <a:gd name="connsiteY9" fmla="*/ 104079 h 10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141" h="104079">
                  <a:moveTo>
                    <a:pt x="0" y="95114"/>
                  </a:moveTo>
                  <a:lnTo>
                    <a:pt x="327212" y="45808"/>
                  </a:lnTo>
                  <a:cubicBezTo>
                    <a:pt x="411630" y="32361"/>
                    <a:pt x="440018" y="20408"/>
                    <a:pt x="506506" y="14432"/>
                  </a:cubicBezTo>
                  <a:cubicBezTo>
                    <a:pt x="572994" y="8456"/>
                    <a:pt x="657412" y="9202"/>
                    <a:pt x="726141" y="9949"/>
                  </a:cubicBezTo>
                  <a:cubicBezTo>
                    <a:pt x="794870" y="10696"/>
                    <a:pt x="860611" y="19661"/>
                    <a:pt x="918882" y="18914"/>
                  </a:cubicBezTo>
                  <a:cubicBezTo>
                    <a:pt x="977153" y="18167"/>
                    <a:pt x="1013012" y="8455"/>
                    <a:pt x="1075765" y="5467"/>
                  </a:cubicBezTo>
                  <a:cubicBezTo>
                    <a:pt x="1138518" y="2479"/>
                    <a:pt x="1228912" y="-2003"/>
                    <a:pt x="1295400" y="985"/>
                  </a:cubicBezTo>
                  <a:cubicBezTo>
                    <a:pt x="1361888" y="3973"/>
                    <a:pt x="1410447" y="12190"/>
                    <a:pt x="1474694" y="23396"/>
                  </a:cubicBezTo>
                  <a:cubicBezTo>
                    <a:pt x="1538941" y="34602"/>
                    <a:pt x="1615141" y="54773"/>
                    <a:pt x="1680882" y="68220"/>
                  </a:cubicBezTo>
                  <a:cubicBezTo>
                    <a:pt x="1746623" y="81667"/>
                    <a:pt x="1807882" y="92873"/>
                    <a:pt x="1869141" y="104079"/>
                  </a:cubicBezTo>
                </a:path>
              </a:pathLst>
            </a:cu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 183"/>
            <p:cNvSpPr/>
            <p:nvPr/>
          </p:nvSpPr>
          <p:spPr>
            <a:xfrm>
              <a:off x="3277196" y="4259133"/>
              <a:ext cx="1842707" cy="550200"/>
            </a:xfrm>
            <a:custGeom>
              <a:avLst/>
              <a:gdLst>
                <a:gd name="connsiteX0" fmla="*/ 0 w 1938390"/>
                <a:gd name="connsiteY0" fmla="*/ 578769 h 578769"/>
                <a:gd name="connsiteX1" fmla="*/ 161364 w 1938390"/>
                <a:gd name="connsiteY1" fmla="*/ 489122 h 578769"/>
                <a:gd name="connsiteX2" fmla="*/ 286870 w 1938390"/>
                <a:gd name="connsiteY2" fmla="*/ 363616 h 578769"/>
                <a:gd name="connsiteX3" fmla="*/ 484094 w 1938390"/>
                <a:gd name="connsiteY3" fmla="*/ 282934 h 578769"/>
                <a:gd name="connsiteX4" fmla="*/ 623047 w 1938390"/>
                <a:gd name="connsiteY4" fmla="*/ 197769 h 578769"/>
                <a:gd name="connsiteX5" fmla="*/ 779929 w 1938390"/>
                <a:gd name="connsiteY5" fmla="*/ 130534 h 578769"/>
                <a:gd name="connsiteX6" fmla="*/ 972670 w 1938390"/>
                <a:gd name="connsiteY6" fmla="*/ 85710 h 578769"/>
                <a:gd name="connsiteX7" fmla="*/ 1187823 w 1938390"/>
                <a:gd name="connsiteY7" fmla="*/ 546 h 578769"/>
                <a:gd name="connsiteX8" fmla="*/ 1376082 w 1938390"/>
                <a:gd name="connsiteY8" fmla="*/ 49851 h 578769"/>
                <a:gd name="connsiteX9" fmla="*/ 1524000 w 1938390"/>
                <a:gd name="connsiteY9" fmla="*/ 63299 h 578769"/>
                <a:gd name="connsiteX10" fmla="*/ 1887070 w 1938390"/>
                <a:gd name="connsiteY10" fmla="*/ 215699 h 578769"/>
                <a:gd name="connsiteX11" fmla="*/ 1927411 w 1938390"/>
                <a:gd name="connsiteY11" fmla="*/ 345687 h 57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38390" h="578769">
                  <a:moveTo>
                    <a:pt x="0" y="578769"/>
                  </a:moveTo>
                  <a:cubicBezTo>
                    <a:pt x="56776" y="551875"/>
                    <a:pt x="113552" y="524981"/>
                    <a:pt x="161364" y="489122"/>
                  </a:cubicBezTo>
                  <a:cubicBezTo>
                    <a:pt x="209176" y="453263"/>
                    <a:pt x="233082" y="397981"/>
                    <a:pt x="286870" y="363616"/>
                  </a:cubicBezTo>
                  <a:cubicBezTo>
                    <a:pt x="340658" y="329251"/>
                    <a:pt x="428065" y="310575"/>
                    <a:pt x="484094" y="282934"/>
                  </a:cubicBezTo>
                  <a:cubicBezTo>
                    <a:pt x="540124" y="255293"/>
                    <a:pt x="573741" y="223169"/>
                    <a:pt x="623047" y="197769"/>
                  </a:cubicBezTo>
                  <a:cubicBezTo>
                    <a:pt x="672353" y="172369"/>
                    <a:pt x="721659" y="149210"/>
                    <a:pt x="779929" y="130534"/>
                  </a:cubicBezTo>
                  <a:cubicBezTo>
                    <a:pt x="838199" y="111858"/>
                    <a:pt x="904688" y="107375"/>
                    <a:pt x="972670" y="85710"/>
                  </a:cubicBezTo>
                  <a:cubicBezTo>
                    <a:pt x="1040652" y="64045"/>
                    <a:pt x="1120588" y="6522"/>
                    <a:pt x="1187823" y="546"/>
                  </a:cubicBezTo>
                  <a:cubicBezTo>
                    <a:pt x="1255058" y="-5430"/>
                    <a:pt x="1320053" y="39392"/>
                    <a:pt x="1376082" y="49851"/>
                  </a:cubicBezTo>
                  <a:cubicBezTo>
                    <a:pt x="1432111" y="60310"/>
                    <a:pt x="1438835" y="35658"/>
                    <a:pt x="1524000" y="63299"/>
                  </a:cubicBezTo>
                  <a:cubicBezTo>
                    <a:pt x="1609165" y="90940"/>
                    <a:pt x="1819835" y="168634"/>
                    <a:pt x="1887070" y="215699"/>
                  </a:cubicBezTo>
                  <a:cubicBezTo>
                    <a:pt x="1954305" y="262764"/>
                    <a:pt x="1940858" y="304225"/>
                    <a:pt x="1927411" y="345687"/>
                  </a:cubicBezTo>
                </a:path>
              </a:pathLst>
            </a:cu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6023463" y="2975754"/>
            <a:ext cx="2529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Localised</a:t>
            </a:r>
            <a:r>
              <a:rPr lang="en-US" dirty="0" smtClean="0">
                <a:solidFill>
                  <a:schemeClr val="tx2"/>
                </a:solidFill>
              </a:rPr>
              <a:t> fluorophores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3036050" y="2943164"/>
            <a:ext cx="2456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Reconstructed image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>
            <a:off x="7245394" y="2723660"/>
            <a:ext cx="0" cy="2548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/>
          <p:nvPr/>
        </p:nvCxnSpPr>
        <p:spPr>
          <a:xfrm flipH="1">
            <a:off x="5458695" y="4125652"/>
            <a:ext cx="52365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6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First (and most important lesson) – again!</a:t>
            </a:r>
          </a:p>
          <a:p>
            <a:pPr lvl="1"/>
            <a:endParaRPr lang="en-US" dirty="0" smtClean="0"/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81092" y="1613535"/>
            <a:ext cx="3586474" cy="1920922"/>
          </a:xfrm>
        </p:spPr>
        <p:txBody>
          <a:bodyPr/>
          <a:lstStyle/>
          <a:p>
            <a:r>
              <a:rPr lang="en-US" sz="3200" dirty="0" smtClean="0"/>
              <a:t>Test your analysis </a:t>
            </a:r>
            <a:r>
              <a:rPr lang="en-US" sz="3200" b="1" u="sng" dirty="0" smtClean="0"/>
              <a:t>before</a:t>
            </a:r>
            <a:r>
              <a:rPr lang="en-US" sz="3200" dirty="0" smtClean="0"/>
              <a:t> you acquire data!</a:t>
            </a:r>
          </a:p>
          <a:p>
            <a:pPr lvl="1"/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6421423" y="584444"/>
            <a:ext cx="22550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Sample</a:t>
            </a:r>
            <a:endParaRPr lang="en-US" sz="2600" dirty="0">
              <a:solidFill>
                <a:schemeClr val="tx2"/>
              </a:solidFill>
            </a:endParaRPr>
          </a:p>
          <a:p>
            <a:pPr algn="ctr"/>
            <a:r>
              <a:rPr lang="en-US" sz="2600" dirty="0">
                <a:solidFill>
                  <a:schemeClr val="tx2"/>
                </a:solidFill>
              </a:rPr>
              <a:t>preparation</a:t>
            </a:r>
          </a:p>
          <a:p>
            <a:pPr lvl="1"/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7567006" y="2333979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7581212" y="3277850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7548925" y="1488864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53200" y="1841536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Data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95864" y="2718267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Analysis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52690" y="3614501"/>
            <a:ext cx="22550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tx2"/>
                </a:solidFill>
              </a:rPr>
              <a:t>Biological information </a:t>
            </a:r>
          </a:p>
        </p:txBody>
      </p:sp>
    </p:spTree>
    <p:extLst>
      <p:ext uri="{BB962C8B-B14F-4D97-AF65-F5344CB8AC3E}">
        <p14:creationId xmlns:p14="http://schemas.microsoft.com/office/powerpoint/2010/main" val="424619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46914E-6 L -0.03993 0.15679 C -0.04896 0.1892 -0.05399 0.23858 -0.05399 0.29043 C -0.05399 0.34876 -0.04896 0.39629 -0.03993 0.4287 L -8.33333E-7 0.5858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292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46914E-6 L -0.03975 -0.15803 C -0.04895 -0.19198 -0.05381 -0.24105 -0.05399 -0.29445 C -0.05381 -0.35401 -0.04878 -0.40155 -0.03975 -0.43395 L -4.44444E-6 -0.59321 " pathEditMode="relative" rAng="10800000" ptsTypes="AAA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2966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5679E-6 L -0.04011 -0.04598 C -0.04913 -0.05524 -0.05399 -0.07006 -0.05399 -0.08518 C -0.05399 -0.10246 -0.04896 -0.11604 -0.04011 -0.12561 L 1.94444E-6 -0.17222 " pathEditMode="relative" rAng="10800000" ptsTypes="AAAA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86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0247 L -0.03524 0.04476 C -0.04427 0.05463 -0.0493 0.06945 -0.0493 0.08519 C -0.0493 0.10278 -0.04427 0.11698 -0.03524 0.12686 L 0.00469 0.17439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8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/>
      <p:bldP spid="28" grpId="0"/>
      <p:bldP spid="29" grpId="0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4331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77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73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48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05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</a:t>
            </a:r>
          </a:p>
        </p:txBody>
      </p:sp>
    </p:spTree>
    <p:extLst>
      <p:ext uri="{BB962C8B-B14F-4D97-AF65-F5344CB8AC3E}">
        <p14:creationId xmlns:p14="http://schemas.microsoft.com/office/powerpoint/2010/main" val="288987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1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44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4261" y="915281"/>
            <a:ext cx="43796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Visual system relies heavily on context and relative changes.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147" y="1768457"/>
            <a:ext cx="3514249" cy="271848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97445" y="4697510"/>
            <a:ext cx="341762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tx2"/>
                </a:solidFill>
              </a:rPr>
              <a:t>Checker shadow illusion, Edward Adelson 1995.</a:t>
            </a:r>
            <a:endParaRPr lang="en-US" sz="105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7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Writing custom scripts – MATLAB / Python </a:t>
            </a:r>
            <a:r>
              <a:rPr lang="en-US" dirty="0" err="1" smtClean="0">
                <a:solidFill>
                  <a:schemeClr val="tx2"/>
                </a:solidFill>
              </a:rPr>
              <a:t>etc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26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Writing custom scripts – MATLAB / Python </a:t>
            </a:r>
            <a:r>
              <a:rPr lang="en-US" dirty="0" err="1" smtClean="0">
                <a:solidFill>
                  <a:schemeClr val="tx2"/>
                </a:solidFill>
              </a:rPr>
              <a:t>etc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Anything else?</a:t>
            </a:r>
          </a:p>
        </p:txBody>
      </p:sp>
    </p:spTree>
    <p:extLst>
      <p:ext uri="{BB962C8B-B14F-4D97-AF65-F5344CB8AC3E}">
        <p14:creationId xmlns:p14="http://schemas.microsoft.com/office/powerpoint/2010/main" val="1310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146" y="1768456"/>
            <a:ext cx="3514249" cy="271848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4261" y="915281"/>
            <a:ext cx="43796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Visual system relies heavily on context and relative changes.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97445" y="4697510"/>
            <a:ext cx="341762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tx2"/>
                </a:solidFill>
              </a:rPr>
              <a:t>Checker shadow illusion, Edward Adelson 1995.</a:t>
            </a:r>
            <a:endParaRPr lang="en-US" sz="105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9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146" y="1768456"/>
            <a:ext cx="3514249" cy="271848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4261" y="915281"/>
            <a:ext cx="43796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Visual system relies heavily on context and relative changes.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97445" y="4697510"/>
            <a:ext cx="341762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tx2"/>
                </a:solidFill>
              </a:rPr>
              <a:t>Checker shadow illusion, Edward Adelson 1995.</a:t>
            </a:r>
            <a:endParaRPr lang="en-US" sz="105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7231" y="1614891"/>
            <a:ext cx="3904778" cy="133816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7985" y="2820146"/>
            <a:ext cx="3904778" cy="13381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64301" y="4697509"/>
            <a:ext cx="437969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 smtClean="0">
                <a:solidFill>
                  <a:schemeClr val="tx2"/>
                </a:solidFill>
              </a:rPr>
              <a:t>Jastrow</a:t>
            </a:r>
            <a:r>
              <a:rPr lang="en-US" sz="1050" dirty="0" smtClean="0">
                <a:solidFill>
                  <a:schemeClr val="tx2"/>
                </a:solidFill>
              </a:rPr>
              <a:t> illusion, Joseph </a:t>
            </a:r>
            <a:r>
              <a:rPr lang="en-US" sz="1050" dirty="0" err="1" smtClean="0">
                <a:solidFill>
                  <a:schemeClr val="tx2"/>
                </a:solidFill>
              </a:rPr>
              <a:t>Jastrow</a:t>
            </a:r>
            <a:r>
              <a:rPr lang="en-US" sz="1050" dirty="0" smtClean="0">
                <a:solidFill>
                  <a:schemeClr val="tx2"/>
                </a:solidFill>
              </a:rPr>
              <a:t> (and others), 1892.</a:t>
            </a:r>
            <a:endParaRPr lang="en-US" sz="105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08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31 L 0.02049 0.2336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2" y="116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6788080" cy="747374"/>
          </a:xfrm>
        </p:spPr>
        <p:txBody>
          <a:bodyPr/>
          <a:lstStyle/>
          <a:p>
            <a:r>
              <a:rPr lang="en-US" dirty="0" smtClean="0"/>
              <a:t>Nearly all microscopy images aren’t </a:t>
            </a:r>
            <a:r>
              <a:rPr lang="en-US" dirty="0" err="1" smtClean="0"/>
              <a:t>colour</a:t>
            </a:r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9526" y="828360"/>
            <a:ext cx="2020649" cy="202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93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6788080" cy="747374"/>
          </a:xfrm>
        </p:spPr>
        <p:txBody>
          <a:bodyPr/>
          <a:lstStyle/>
          <a:p>
            <a:r>
              <a:rPr lang="en-US" dirty="0" smtClean="0"/>
              <a:t>Nearly all microscopy images aren’t </a:t>
            </a:r>
            <a:r>
              <a:rPr lang="en-US" dirty="0" err="1" smtClean="0"/>
              <a:t>colour</a:t>
            </a:r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9526" y="828360"/>
            <a:ext cx="2020649" cy="20261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7205" y="2710384"/>
            <a:ext cx="2007754" cy="2021995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2743763" y="1997287"/>
            <a:ext cx="538480" cy="634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78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6788080" cy="747374"/>
          </a:xfrm>
        </p:spPr>
        <p:txBody>
          <a:bodyPr/>
          <a:lstStyle/>
          <a:p>
            <a:r>
              <a:rPr lang="en-US" dirty="0" smtClean="0"/>
              <a:t>Nearly all microscopy images aren’t </a:t>
            </a:r>
            <a:r>
              <a:rPr lang="en-US" dirty="0" err="1" smtClean="0"/>
              <a:t>colour</a:t>
            </a:r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9526" y="828360"/>
            <a:ext cx="2020649" cy="20261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7205" y="2710384"/>
            <a:ext cx="2007754" cy="20219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4102" y="2710386"/>
            <a:ext cx="2043657" cy="2021993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5557520" y="1946487"/>
            <a:ext cx="594360" cy="634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743763" y="1997287"/>
            <a:ext cx="538480" cy="634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52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4862760" cy="529598"/>
          </a:xfrm>
        </p:spPr>
        <p:txBody>
          <a:bodyPr/>
          <a:lstStyle/>
          <a:p>
            <a:r>
              <a:rPr lang="en-US" dirty="0" smtClean="0"/>
              <a:t>Lookup tables (LUTs)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203032" y="702051"/>
            <a:ext cx="8785274" cy="4368452"/>
            <a:chOff x="264358" y="699835"/>
            <a:chExt cx="8579647" cy="426620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90073" y="703622"/>
              <a:ext cx="1437843" cy="144036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21280" y="702359"/>
              <a:ext cx="1435318" cy="143153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46915" y="2128224"/>
              <a:ext cx="1442504" cy="144122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90073" y="2129488"/>
              <a:ext cx="1427743" cy="14353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6367" y="699835"/>
              <a:ext cx="1431530" cy="143658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93209" y="2136415"/>
              <a:ext cx="1430268" cy="1435318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20529" y="2133890"/>
              <a:ext cx="1431531" cy="144920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17817" y="2124739"/>
              <a:ext cx="1426188" cy="142744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4358" y="2140203"/>
              <a:ext cx="1430222" cy="143022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4358" y="699836"/>
              <a:ext cx="1430222" cy="1440367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15922" y="703622"/>
              <a:ext cx="1427118" cy="142586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06348" y="3538297"/>
              <a:ext cx="1436603" cy="1427743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52215" y="703622"/>
              <a:ext cx="1440383" cy="1431531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61445" y="3529460"/>
              <a:ext cx="1458230" cy="143658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50969" y="3529460"/>
              <a:ext cx="1439104" cy="143658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1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23477" y="3529460"/>
              <a:ext cx="1427831" cy="143536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1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5622" y="3526935"/>
              <a:ext cx="1449225" cy="143653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5465" y="3525627"/>
              <a:ext cx="1427744" cy="1437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263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Images are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782" y="1301857"/>
            <a:ext cx="2133600" cy="213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1880" y="1302389"/>
            <a:ext cx="2150761" cy="21359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5653" y="1301857"/>
            <a:ext cx="2146956" cy="2133601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6211879" y="1302390"/>
          <a:ext cx="2150760" cy="213306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58460">
                  <a:extLst>
                    <a:ext uri="{9D8B030D-6E8A-4147-A177-3AD203B41FA5}">
                      <a16:colId xmlns:a16="http://schemas.microsoft.com/office/drawing/2014/main" val="2642602494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32878756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76285865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3128489825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982035021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01102789"/>
                    </a:ext>
                  </a:extLst>
                </a:gridCol>
              </a:tblGrid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891646950"/>
                  </a:ext>
                </a:extLst>
              </a:tr>
              <a:tr h="32137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60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2652331723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62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4167461973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70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4194313201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259166502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840088216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685722" y="2030276"/>
            <a:ext cx="192272" cy="1922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67932" y="1782305"/>
            <a:ext cx="403152" cy="4031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877994" y="1319074"/>
            <a:ext cx="2485138" cy="7112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57146" y="2222548"/>
            <a:ext cx="2458507" cy="12129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071084" y="1319074"/>
            <a:ext cx="2140796" cy="4603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071084" y="2182676"/>
            <a:ext cx="2140793" cy="12527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24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Course </a:t>
            </a:r>
            <a:r>
              <a:rPr lang="en-US" dirty="0" smtClean="0"/>
              <a:t>website - download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8" name="Up Arrow 7"/>
          <p:cNvSpPr/>
          <p:nvPr/>
        </p:nvSpPr>
        <p:spPr>
          <a:xfrm>
            <a:off x="8218098" y="413657"/>
            <a:ext cx="373811" cy="489241"/>
          </a:xfrm>
          <a:prstGeom prst="upArrow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27709" t="9105" r="28194" b="4845"/>
          <a:stretch/>
        </p:blipFill>
        <p:spPr>
          <a:xfrm>
            <a:off x="5703376" y="1141399"/>
            <a:ext cx="3122442" cy="342731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5736167" y="1481667"/>
            <a:ext cx="694266" cy="93133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4073671" y="977683"/>
            <a:ext cx="1662496" cy="50364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073671" y="2413000"/>
            <a:ext cx="1662496" cy="225097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l="14375" t="24289" r="70000" b="39167"/>
          <a:stretch/>
        </p:blipFill>
        <p:spPr>
          <a:xfrm>
            <a:off x="1287443" y="977683"/>
            <a:ext cx="2786228" cy="366543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3" name="Rounded Rectangle 22"/>
          <p:cNvSpPr/>
          <p:nvPr/>
        </p:nvSpPr>
        <p:spPr>
          <a:xfrm>
            <a:off x="1509110" y="2525667"/>
            <a:ext cx="1955450" cy="33029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509109" y="3046396"/>
            <a:ext cx="2326557" cy="99728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1509110" y="4244834"/>
            <a:ext cx="2158115" cy="36237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88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5058" y="1464376"/>
            <a:ext cx="2150761" cy="2135928"/>
          </a:xfrm>
          <a:prstGeom prst="rect">
            <a:avLst/>
          </a:prstGeom>
        </p:spPr>
      </p:pic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262254"/>
              </p:ext>
            </p:extLst>
          </p:nvPr>
        </p:nvGraphicFramePr>
        <p:xfrm>
          <a:off x="3155057" y="1464377"/>
          <a:ext cx="2150760" cy="213306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58460">
                  <a:extLst>
                    <a:ext uri="{9D8B030D-6E8A-4147-A177-3AD203B41FA5}">
                      <a16:colId xmlns:a16="http://schemas.microsoft.com/office/drawing/2014/main" val="2642602494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32878756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76285865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3128489825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982035021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01102789"/>
                    </a:ext>
                  </a:extLst>
                </a:gridCol>
              </a:tblGrid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891646950"/>
                  </a:ext>
                </a:extLst>
              </a:tr>
              <a:tr h="32137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60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2652331723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62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4167461973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70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4194313201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259166502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840088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53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06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1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Cube 6"/>
          <p:cNvSpPr/>
          <p:nvPr/>
        </p:nvSpPr>
        <p:spPr>
          <a:xfrm>
            <a:off x="3882734" y="2557670"/>
            <a:ext cx="560031" cy="560031"/>
          </a:xfrm>
          <a:prstGeom prst="cub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1733" y="2221392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175185" y="2031745"/>
            <a:ext cx="0" cy="1896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85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Cube 6"/>
          <p:cNvSpPr/>
          <p:nvPr/>
        </p:nvSpPr>
        <p:spPr>
          <a:xfrm>
            <a:off x="3882734" y="2557670"/>
            <a:ext cx="560031" cy="560031"/>
          </a:xfrm>
          <a:prstGeom prst="cub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1733" y="2221392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678710" y="1538630"/>
            <a:ext cx="2263495" cy="413355"/>
            <a:chOff x="5240813" y="1460696"/>
            <a:chExt cx="2874481" cy="524932"/>
          </a:xfrm>
        </p:grpSpPr>
        <p:sp>
          <p:nvSpPr>
            <p:cNvPr id="25" name="Rectangle 24"/>
            <p:cNvSpPr/>
            <p:nvPr/>
          </p:nvSpPr>
          <p:spPr>
            <a:xfrm>
              <a:off x="524081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59036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807175" y="1460696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023994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132437" y="1169298"/>
            <a:ext cx="197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Time-lapse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628939" y="1744379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175185" y="2031745"/>
            <a:ext cx="0" cy="1896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2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Cube 6"/>
          <p:cNvSpPr/>
          <p:nvPr/>
        </p:nvSpPr>
        <p:spPr>
          <a:xfrm>
            <a:off x="3882734" y="2557670"/>
            <a:ext cx="560031" cy="560031"/>
          </a:xfrm>
          <a:prstGeom prst="cub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1733" y="2221392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678710" y="1538630"/>
            <a:ext cx="2263495" cy="413355"/>
            <a:chOff x="5240813" y="1460696"/>
            <a:chExt cx="2874481" cy="524932"/>
          </a:xfrm>
        </p:grpSpPr>
        <p:sp>
          <p:nvSpPr>
            <p:cNvPr id="25" name="Rectangle 24"/>
            <p:cNvSpPr/>
            <p:nvPr/>
          </p:nvSpPr>
          <p:spPr>
            <a:xfrm>
              <a:off x="524081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59036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807175" y="1460696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023994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132437" y="1169298"/>
            <a:ext cx="197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Time-lapse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628939" y="1744379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175185" y="2031745"/>
            <a:ext cx="0" cy="1896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962998" y="2557671"/>
            <a:ext cx="1790096" cy="561938"/>
            <a:chOff x="563035" y="2620074"/>
            <a:chExt cx="2273297" cy="713622"/>
          </a:xfrm>
        </p:grpSpPr>
        <p:sp>
          <p:nvSpPr>
            <p:cNvPr id="37" name="Cube 36"/>
            <p:cNvSpPr/>
            <p:nvPr/>
          </p:nvSpPr>
          <p:spPr>
            <a:xfrm>
              <a:off x="2125132" y="2620074"/>
              <a:ext cx="711200" cy="711200"/>
            </a:xfrm>
            <a:prstGeom prst="cub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ube 37"/>
            <p:cNvSpPr/>
            <p:nvPr/>
          </p:nvSpPr>
          <p:spPr>
            <a:xfrm>
              <a:off x="563035" y="2620074"/>
              <a:ext cx="711200" cy="711200"/>
            </a:xfrm>
            <a:prstGeom prst="cub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/>
            <p:cNvSpPr/>
            <p:nvPr/>
          </p:nvSpPr>
          <p:spPr>
            <a:xfrm>
              <a:off x="1341951" y="2622496"/>
              <a:ext cx="711200" cy="711200"/>
            </a:xfrm>
            <a:prstGeom prst="cub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386105" y="2190246"/>
            <a:ext cx="124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RGB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1916406" y="2031745"/>
            <a:ext cx="0" cy="19759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3022990" y="2814835"/>
            <a:ext cx="69182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8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Cube 6"/>
          <p:cNvSpPr/>
          <p:nvPr/>
        </p:nvSpPr>
        <p:spPr>
          <a:xfrm>
            <a:off x="3882734" y="2557670"/>
            <a:ext cx="560031" cy="560031"/>
          </a:xfrm>
          <a:prstGeom prst="cub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1733" y="2221392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678710" y="1538630"/>
            <a:ext cx="2263495" cy="413355"/>
            <a:chOff x="5240813" y="1460696"/>
            <a:chExt cx="2874481" cy="524932"/>
          </a:xfrm>
        </p:grpSpPr>
        <p:sp>
          <p:nvSpPr>
            <p:cNvPr id="25" name="Rectangle 24"/>
            <p:cNvSpPr/>
            <p:nvPr/>
          </p:nvSpPr>
          <p:spPr>
            <a:xfrm>
              <a:off x="524081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59036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807175" y="1460696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023994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132437" y="1169298"/>
            <a:ext cx="197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Time-lapse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628939" y="1744379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175185" y="2031745"/>
            <a:ext cx="0" cy="1896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962998" y="2557671"/>
            <a:ext cx="1790096" cy="561938"/>
            <a:chOff x="563035" y="2620074"/>
            <a:chExt cx="2273297" cy="713622"/>
          </a:xfrm>
        </p:grpSpPr>
        <p:sp>
          <p:nvSpPr>
            <p:cNvPr id="37" name="Cube 36"/>
            <p:cNvSpPr/>
            <p:nvPr/>
          </p:nvSpPr>
          <p:spPr>
            <a:xfrm>
              <a:off x="2125132" y="2620074"/>
              <a:ext cx="711200" cy="711200"/>
            </a:xfrm>
            <a:prstGeom prst="cub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ube 37"/>
            <p:cNvSpPr/>
            <p:nvPr/>
          </p:nvSpPr>
          <p:spPr>
            <a:xfrm>
              <a:off x="563035" y="2620074"/>
              <a:ext cx="711200" cy="711200"/>
            </a:xfrm>
            <a:prstGeom prst="cub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/>
            <p:cNvSpPr/>
            <p:nvPr/>
          </p:nvSpPr>
          <p:spPr>
            <a:xfrm>
              <a:off x="1341951" y="2622496"/>
              <a:ext cx="711200" cy="711200"/>
            </a:xfrm>
            <a:prstGeom prst="cub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386105" y="2190246"/>
            <a:ext cx="124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RGB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1916406" y="2031745"/>
            <a:ext cx="0" cy="19759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3022990" y="2814835"/>
            <a:ext cx="69182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5616214" y="2557671"/>
            <a:ext cx="2410167" cy="560031"/>
            <a:chOff x="5240813" y="2620074"/>
            <a:chExt cx="3060743" cy="711200"/>
          </a:xfrm>
        </p:grpSpPr>
        <p:sp>
          <p:nvSpPr>
            <p:cNvPr id="44" name="Cube 43"/>
            <p:cNvSpPr/>
            <p:nvPr/>
          </p:nvSpPr>
          <p:spPr>
            <a:xfrm>
              <a:off x="5240813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ube 44"/>
            <p:cNvSpPr/>
            <p:nvPr/>
          </p:nvSpPr>
          <p:spPr>
            <a:xfrm>
              <a:off x="6023994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ube 45"/>
            <p:cNvSpPr/>
            <p:nvPr/>
          </p:nvSpPr>
          <p:spPr>
            <a:xfrm>
              <a:off x="6807175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ube 46"/>
            <p:cNvSpPr/>
            <p:nvPr/>
          </p:nvSpPr>
          <p:spPr>
            <a:xfrm>
              <a:off x="7590356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6132437" y="2188338"/>
            <a:ext cx="2078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time-lapse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6805977" y="2023793"/>
            <a:ext cx="0" cy="19759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4590698" y="2795951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02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Cube 6"/>
          <p:cNvSpPr/>
          <p:nvPr/>
        </p:nvSpPr>
        <p:spPr>
          <a:xfrm>
            <a:off x="3882734" y="2557670"/>
            <a:ext cx="560031" cy="560031"/>
          </a:xfrm>
          <a:prstGeom prst="cub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962998" y="2557671"/>
            <a:ext cx="1790096" cy="561938"/>
            <a:chOff x="563035" y="2620074"/>
            <a:chExt cx="2273297" cy="713622"/>
          </a:xfrm>
        </p:grpSpPr>
        <p:sp>
          <p:nvSpPr>
            <p:cNvPr id="14" name="Cube 13"/>
            <p:cNvSpPr/>
            <p:nvPr/>
          </p:nvSpPr>
          <p:spPr>
            <a:xfrm>
              <a:off x="2125132" y="2620074"/>
              <a:ext cx="711200" cy="711200"/>
            </a:xfrm>
            <a:prstGeom prst="cub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ube 15"/>
            <p:cNvSpPr/>
            <p:nvPr/>
          </p:nvSpPr>
          <p:spPr>
            <a:xfrm>
              <a:off x="563035" y="2620074"/>
              <a:ext cx="711200" cy="711200"/>
            </a:xfrm>
            <a:prstGeom prst="cub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ube 17"/>
            <p:cNvSpPr/>
            <p:nvPr/>
          </p:nvSpPr>
          <p:spPr>
            <a:xfrm>
              <a:off x="1341951" y="2622496"/>
              <a:ext cx="711200" cy="711200"/>
            </a:xfrm>
            <a:prstGeom prst="cub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678710" y="1538630"/>
            <a:ext cx="2263495" cy="413355"/>
            <a:chOff x="5240813" y="1460696"/>
            <a:chExt cx="2874481" cy="524932"/>
          </a:xfrm>
        </p:grpSpPr>
        <p:sp>
          <p:nvSpPr>
            <p:cNvPr id="10" name="Rectangle 9"/>
            <p:cNvSpPr/>
            <p:nvPr/>
          </p:nvSpPr>
          <p:spPr>
            <a:xfrm>
              <a:off x="524081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59036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807175" y="1460696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023994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32437" y="1169298"/>
            <a:ext cx="197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Time-lapse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1733" y="2221392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5616214" y="2557671"/>
            <a:ext cx="2410167" cy="560031"/>
            <a:chOff x="5240813" y="2620074"/>
            <a:chExt cx="3060743" cy="711200"/>
          </a:xfrm>
        </p:grpSpPr>
        <p:sp>
          <p:nvSpPr>
            <p:cNvPr id="27" name="Cube 26"/>
            <p:cNvSpPr/>
            <p:nvPr/>
          </p:nvSpPr>
          <p:spPr>
            <a:xfrm>
              <a:off x="5240813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ube 27"/>
            <p:cNvSpPr/>
            <p:nvPr/>
          </p:nvSpPr>
          <p:spPr>
            <a:xfrm>
              <a:off x="6023994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ube 28"/>
            <p:cNvSpPr/>
            <p:nvPr/>
          </p:nvSpPr>
          <p:spPr>
            <a:xfrm>
              <a:off x="6807175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ube 29"/>
            <p:cNvSpPr/>
            <p:nvPr/>
          </p:nvSpPr>
          <p:spPr>
            <a:xfrm>
              <a:off x="7590356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132437" y="2188338"/>
            <a:ext cx="2078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time-lapse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386105" y="2190246"/>
            <a:ext cx="124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RGB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2808871" y="3768580"/>
            <a:ext cx="2740297" cy="1049115"/>
            <a:chOff x="2748581" y="3720575"/>
            <a:chExt cx="2740297" cy="1049115"/>
          </a:xfrm>
        </p:grpSpPr>
        <p:grpSp>
          <p:nvGrpSpPr>
            <p:cNvPr id="44" name="Group 43"/>
            <p:cNvGrpSpPr/>
            <p:nvPr/>
          </p:nvGrpSpPr>
          <p:grpSpPr>
            <a:xfrm>
              <a:off x="2748581" y="3720575"/>
              <a:ext cx="945904" cy="1049115"/>
              <a:chOff x="1877049" y="3868742"/>
              <a:chExt cx="945904" cy="1049115"/>
            </a:xfrm>
          </p:grpSpPr>
          <p:sp>
            <p:nvSpPr>
              <p:cNvPr id="41" name="Cube 40"/>
              <p:cNvSpPr/>
              <p:nvPr/>
            </p:nvSpPr>
            <p:spPr>
              <a:xfrm>
                <a:off x="2262922" y="3868742"/>
                <a:ext cx="560031" cy="560031"/>
              </a:xfrm>
              <a:prstGeom prst="cub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Cube 42"/>
              <p:cNvSpPr/>
              <p:nvPr/>
            </p:nvSpPr>
            <p:spPr>
              <a:xfrm>
                <a:off x="2063371" y="4113284"/>
                <a:ext cx="560031" cy="560031"/>
              </a:xfrm>
              <a:prstGeom prst="cub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Cube 41"/>
              <p:cNvSpPr/>
              <p:nvPr/>
            </p:nvSpPr>
            <p:spPr>
              <a:xfrm>
                <a:off x="1877049" y="4357826"/>
                <a:ext cx="560031" cy="560031"/>
              </a:xfrm>
              <a:prstGeom prst="cub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3346712" y="3720575"/>
              <a:ext cx="945904" cy="1049115"/>
              <a:chOff x="1877049" y="3868742"/>
              <a:chExt cx="945904" cy="1049115"/>
            </a:xfrm>
          </p:grpSpPr>
          <p:sp>
            <p:nvSpPr>
              <p:cNvPr id="51" name="Cube 50"/>
              <p:cNvSpPr/>
              <p:nvPr/>
            </p:nvSpPr>
            <p:spPr>
              <a:xfrm>
                <a:off x="2262922" y="3868742"/>
                <a:ext cx="560031" cy="560031"/>
              </a:xfrm>
              <a:prstGeom prst="cub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Cube 51"/>
              <p:cNvSpPr/>
              <p:nvPr/>
            </p:nvSpPr>
            <p:spPr>
              <a:xfrm>
                <a:off x="2063371" y="4113284"/>
                <a:ext cx="560031" cy="560031"/>
              </a:xfrm>
              <a:prstGeom prst="cub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Cube 52"/>
              <p:cNvSpPr/>
              <p:nvPr/>
            </p:nvSpPr>
            <p:spPr>
              <a:xfrm>
                <a:off x="1877049" y="4357826"/>
                <a:ext cx="560031" cy="560031"/>
              </a:xfrm>
              <a:prstGeom prst="cub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3944843" y="3720575"/>
              <a:ext cx="945904" cy="1049115"/>
              <a:chOff x="1877049" y="3868742"/>
              <a:chExt cx="945904" cy="1049115"/>
            </a:xfrm>
          </p:grpSpPr>
          <p:sp>
            <p:nvSpPr>
              <p:cNvPr id="55" name="Cube 54"/>
              <p:cNvSpPr/>
              <p:nvPr/>
            </p:nvSpPr>
            <p:spPr>
              <a:xfrm>
                <a:off x="2262922" y="3868742"/>
                <a:ext cx="560031" cy="560031"/>
              </a:xfrm>
              <a:prstGeom prst="cub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Cube 55"/>
              <p:cNvSpPr/>
              <p:nvPr/>
            </p:nvSpPr>
            <p:spPr>
              <a:xfrm>
                <a:off x="2063371" y="4113284"/>
                <a:ext cx="560031" cy="560031"/>
              </a:xfrm>
              <a:prstGeom prst="cub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Cube 56"/>
              <p:cNvSpPr/>
              <p:nvPr/>
            </p:nvSpPr>
            <p:spPr>
              <a:xfrm>
                <a:off x="1877049" y="4357826"/>
                <a:ext cx="560031" cy="560031"/>
              </a:xfrm>
              <a:prstGeom prst="cub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4542974" y="3720575"/>
              <a:ext cx="945904" cy="1049115"/>
              <a:chOff x="1877049" y="3868742"/>
              <a:chExt cx="945904" cy="1049115"/>
            </a:xfrm>
          </p:grpSpPr>
          <p:sp>
            <p:nvSpPr>
              <p:cNvPr id="59" name="Cube 58"/>
              <p:cNvSpPr/>
              <p:nvPr/>
            </p:nvSpPr>
            <p:spPr>
              <a:xfrm>
                <a:off x="2262922" y="3868742"/>
                <a:ext cx="560031" cy="560031"/>
              </a:xfrm>
              <a:prstGeom prst="cub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Cube 59"/>
              <p:cNvSpPr/>
              <p:nvPr/>
            </p:nvSpPr>
            <p:spPr>
              <a:xfrm>
                <a:off x="2063371" y="4113284"/>
                <a:ext cx="560031" cy="560031"/>
              </a:xfrm>
              <a:prstGeom prst="cub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Cube 60"/>
              <p:cNvSpPr/>
              <p:nvPr/>
            </p:nvSpPr>
            <p:spPr>
              <a:xfrm>
                <a:off x="1877049" y="4357826"/>
                <a:ext cx="560031" cy="560031"/>
              </a:xfrm>
              <a:prstGeom prst="cub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2" name="TextBox 61"/>
          <p:cNvSpPr txBox="1"/>
          <p:nvPr/>
        </p:nvSpPr>
        <p:spPr>
          <a:xfrm>
            <a:off x="3480586" y="3380746"/>
            <a:ext cx="261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RGB time-lapse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4628939" y="1744379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4175185" y="2031745"/>
            <a:ext cx="0" cy="1896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6805977" y="2023793"/>
            <a:ext cx="0" cy="19759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4590698" y="2795951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2139715" y="3362244"/>
            <a:ext cx="613379" cy="659046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5616214" y="3344855"/>
            <a:ext cx="837730" cy="659046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1916406" y="2031745"/>
            <a:ext cx="0" cy="19759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>
            <a:off x="3022990" y="2814835"/>
            <a:ext cx="69182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28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Image processing vs analysis</a:t>
            </a:r>
          </a:p>
          <a:p>
            <a:pPr lvl="1"/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7" y="1474481"/>
            <a:ext cx="3797301" cy="8629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7" y="2679216"/>
            <a:ext cx="3797301" cy="8629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5" y="3908185"/>
            <a:ext cx="3797301" cy="862946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2254246" y="2362892"/>
            <a:ext cx="0" cy="295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254246" y="3577330"/>
            <a:ext cx="0" cy="295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211122" y="878840"/>
            <a:ext cx="4241800" cy="4130040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1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Image processing vs analysis</a:t>
            </a:r>
          </a:p>
          <a:p>
            <a:pPr lvl="1"/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7" y="1474481"/>
            <a:ext cx="3797301" cy="8629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7" y="2679216"/>
            <a:ext cx="3797301" cy="8629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5" y="3908185"/>
            <a:ext cx="3797301" cy="8629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5332" y="1460522"/>
            <a:ext cx="3797301" cy="862946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2254246" y="2362892"/>
            <a:ext cx="0" cy="295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254246" y="3577330"/>
            <a:ext cx="0" cy="295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790126" y="2406084"/>
            <a:ext cx="0" cy="476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34857" y="2410025"/>
            <a:ext cx="262026" cy="3031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5836920" y="2406084"/>
            <a:ext cx="240790" cy="3317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321300" y="2802378"/>
            <a:ext cx="103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Volume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52540" y="2855564"/>
            <a:ext cx="103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Shape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383780" y="2822411"/>
            <a:ext cx="103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Texture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11122" y="878840"/>
            <a:ext cx="4241800" cy="4130040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95332" y="3703488"/>
            <a:ext cx="3713104" cy="1272339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>
            <a:off x="6815526" y="3318933"/>
            <a:ext cx="0" cy="384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7574280" y="3318933"/>
            <a:ext cx="222603" cy="384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949132" y="3318933"/>
            <a:ext cx="246890" cy="3749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72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Aims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65021" y="834001"/>
            <a:ext cx="8138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Introduction to fundamental image analysis principles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Using </a:t>
            </a: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/FIJI (but everything is general)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solidFill>
                  <a:schemeClr val="tx2"/>
                </a:solidFill>
              </a:rPr>
              <a:t>Convert biological question into computational problem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96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Histogram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206318" y="1011696"/>
            <a:ext cx="357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any sample image</a:t>
            </a: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242" y="1782209"/>
            <a:ext cx="2506046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Histogram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206318" y="783096"/>
            <a:ext cx="357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any sample image</a:t>
            </a: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9979" y="1214706"/>
            <a:ext cx="2205012" cy="235501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333818" y="826906"/>
            <a:ext cx="357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histogram</a:t>
            </a: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9554" y="1236386"/>
            <a:ext cx="4588397" cy="2844317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96767" y="4092950"/>
            <a:ext cx="3118585" cy="922994"/>
            <a:chOff x="736333" y="4154332"/>
            <a:chExt cx="3118585" cy="922994"/>
          </a:xfrm>
        </p:grpSpPr>
        <p:grpSp>
          <p:nvGrpSpPr>
            <p:cNvPr id="5" name="Group 4"/>
            <p:cNvGrpSpPr/>
            <p:nvPr/>
          </p:nvGrpSpPr>
          <p:grpSpPr>
            <a:xfrm>
              <a:off x="799979" y="4154332"/>
              <a:ext cx="3054939" cy="861612"/>
              <a:chOff x="799979" y="4154332"/>
              <a:chExt cx="3054939" cy="861612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685" b="11779"/>
              <a:stretch/>
            </p:blipFill>
            <p:spPr>
              <a:xfrm>
                <a:off x="799979" y="4431331"/>
                <a:ext cx="2857621" cy="584613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799980" y="4154332"/>
                <a:ext cx="30549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tx2"/>
                    </a:solidFill>
                  </a:rPr>
                  <a:t>N.B. – On OSX, tabs ar</a:t>
                </a:r>
                <a:r>
                  <a:rPr lang="en-US" sz="1200" dirty="0" smtClean="0">
                    <a:solidFill>
                      <a:schemeClr val="tx2"/>
                    </a:solidFill>
                  </a:rPr>
                  <a:t>e in the menu bar</a:t>
                </a:r>
                <a:endParaRPr lang="en-US" sz="1100" dirty="0" smtClean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736333" y="4154332"/>
              <a:ext cx="3044034" cy="92299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941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699" y="1176942"/>
            <a:ext cx="2986929" cy="298692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747251" y="1409700"/>
            <a:ext cx="4019714" cy="2589147"/>
            <a:chOff x="853440" y="1356360"/>
            <a:chExt cx="2184400" cy="746760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Freeform 12"/>
          <p:cNvSpPr/>
          <p:nvPr/>
        </p:nvSpPr>
        <p:spPr>
          <a:xfrm>
            <a:off x="5148442" y="2122327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304142" y="2971087"/>
            <a:ext cx="0" cy="14962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548914" y="4398582"/>
            <a:ext cx="159850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Threshold (</a:t>
            </a:r>
            <a:r>
              <a:rPr lang="el-GR" dirty="0" smtClean="0">
                <a:solidFill>
                  <a:schemeClr val="tx2"/>
                </a:solidFill>
                <a:latin typeface="Cambria" panose="02040503050406030204" pitchFamily="18" charset="0"/>
              </a:rPr>
              <a:t>κ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4782691" y="1349968"/>
            <a:ext cx="3937000" cy="2642065"/>
          </a:xfrm>
          <a:custGeom>
            <a:avLst/>
            <a:gdLst>
              <a:gd name="connsiteX0" fmla="*/ 0 w 3937000"/>
              <a:gd name="connsiteY0" fmla="*/ 2637832 h 2642065"/>
              <a:gd name="connsiteX1" fmla="*/ 554567 w 3937000"/>
              <a:gd name="connsiteY1" fmla="*/ 465 h 2642065"/>
              <a:gd name="connsiteX2" fmla="*/ 1456267 w 3937000"/>
              <a:gd name="connsiteY2" fmla="*/ 2413465 h 2642065"/>
              <a:gd name="connsiteX3" fmla="*/ 2675467 w 3937000"/>
              <a:gd name="connsiteY3" fmla="*/ 1346665 h 2642065"/>
              <a:gd name="connsiteX4" fmla="*/ 3937000 w 3937000"/>
              <a:gd name="connsiteY4" fmla="*/ 2642065 h 264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0" h="2642065">
                <a:moveTo>
                  <a:pt x="0" y="2637832"/>
                </a:moveTo>
                <a:cubicBezTo>
                  <a:pt x="155928" y="1337845"/>
                  <a:pt x="311856" y="37859"/>
                  <a:pt x="554567" y="465"/>
                </a:cubicBezTo>
                <a:cubicBezTo>
                  <a:pt x="797278" y="-36930"/>
                  <a:pt x="1102784" y="2189098"/>
                  <a:pt x="1456267" y="2413465"/>
                </a:cubicBezTo>
                <a:cubicBezTo>
                  <a:pt x="1809750" y="2637832"/>
                  <a:pt x="2262012" y="1308565"/>
                  <a:pt x="2675467" y="1346665"/>
                </a:cubicBezTo>
                <a:cubicBezTo>
                  <a:pt x="3088923" y="1384765"/>
                  <a:pt x="3512961" y="2013415"/>
                  <a:pt x="3937000" y="2642065"/>
                </a:cubicBezTo>
              </a:path>
            </a:pathLst>
          </a:custGeom>
          <a:ln w="38100"/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606800" y="2637367"/>
            <a:ext cx="8781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88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488341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2488" y="2347955"/>
            <a:ext cx="2357053" cy="2391033"/>
          </a:xfrm>
          <a:prstGeom prst="rect">
            <a:avLst/>
          </a:prstGeom>
          <a:ln w="76200">
            <a:solidFill>
              <a:schemeClr val="accent4"/>
            </a:solidFill>
          </a:ln>
        </p:spPr>
      </p:pic>
      <p:grpSp>
        <p:nvGrpSpPr>
          <p:cNvPr id="17" name="Group 16"/>
          <p:cNvGrpSpPr/>
          <p:nvPr/>
        </p:nvGrpSpPr>
        <p:grpSpPr>
          <a:xfrm>
            <a:off x="2907506" y="529277"/>
            <a:ext cx="3037849" cy="1053005"/>
            <a:chOff x="853440" y="1356360"/>
            <a:chExt cx="2184400" cy="74676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Freeform 19"/>
          <p:cNvSpPr/>
          <p:nvPr/>
        </p:nvSpPr>
        <p:spPr>
          <a:xfrm>
            <a:off x="2942947" y="469545"/>
            <a:ext cx="2975338" cy="1074527"/>
          </a:xfrm>
          <a:custGeom>
            <a:avLst/>
            <a:gdLst>
              <a:gd name="connsiteX0" fmla="*/ 0 w 3937000"/>
              <a:gd name="connsiteY0" fmla="*/ 2637832 h 2642065"/>
              <a:gd name="connsiteX1" fmla="*/ 554567 w 3937000"/>
              <a:gd name="connsiteY1" fmla="*/ 465 h 2642065"/>
              <a:gd name="connsiteX2" fmla="*/ 1456267 w 3937000"/>
              <a:gd name="connsiteY2" fmla="*/ 2413465 h 2642065"/>
              <a:gd name="connsiteX3" fmla="*/ 2675467 w 3937000"/>
              <a:gd name="connsiteY3" fmla="*/ 1346665 h 2642065"/>
              <a:gd name="connsiteX4" fmla="*/ 3937000 w 3937000"/>
              <a:gd name="connsiteY4" fmla="*/ 2642065 h 264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0" h="2642065">
                <a:moveTo>
                  <a:pt x="0" y="2637832"/>
                </a:moveTo>
                <a:cubicBezTo>
                  <a:pt x="155928" y="1337845"/>
                  <a:pt x="311856" y="37859"/>
                  <a:pt x="554567" y="465"/>
                </a:cubicBezTo>
                <a:cubicBezTo>
                  <a:pt x="797278" y="-36930"/>
                  <a:pt x="1102784" y="2189098"/>
                  <a:pt x="1456267" y="2413465"/>
                </a:cubicBezTo>
                <a:cubicBezTo>
                  <a:pt x="1809750" y="2637832"/>
                  <a:pt x="2262012" y="1308565"/>
                  <a:pt x="2675467" y="1346665"/>
                </a:cubicBezTo>
                <a:cubicBezTo>
                  <a:pt x="3088923" y="1384765"/>
                  <a:pt x="3512961" y="2013415"/>
                  <a:pt x="3937000" y="2642065"/>
                </a:cubicBezTo>
              </a:path>
            </a:pathLst>
          </a:custGeom>
          <a:ln w="38100"/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stCxn id="23" idx="0"/>
          </p:cNvCxnSpPr>
          <p:nvPr/>
        </p:nvCxnSpPr>
        <p:spPr>
          <a:xfrm flipV="1">
            <a:off x="3208994" y="341257"/>
            <a:ext cx="12573" cy="136931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065076" y="1710571"/>
                <a:ext cx="287835" cy="430887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076" y="1710571"/>
                <a:ext cx="28783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937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488341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8285" y="2347955"/>
            <a:ext cx="2357052" cy="2372497"/>
          </a:xfrm>
          <a:prstGeom prst="rect">
            <a:avLst/>
          </a:prstGeom>
          <a:ln w="76200">
            <a:solidFill>
              <a:schemeClr val="bg2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2488" y="2347955"/>
            <a:ext cx="2357053" cy="2391033"/>
          </a:xfrm>
          <a:prstGeom prst="rect">
            <a:avLst/>
          </a:prstGeom>
          <a:ln w="76200">
            <a:solidFill>
              <a:schemeClr val="accent4"/>
            </a:solidFill>
          </a:ln>
        </p:spPr>
      </p:pic>
      <p:grpSp>
        <p:nvGrpSpPr>
          <p:cNvPr id="17" name="Group 16"/>
          <p:cNvGrpSpPr/>
          <p:nvPr/>
        </p:nvGrpSpPr>
        <p:grpSpPr>
          <a:xfrm>
            <a:off x="2907506" y="529277"/>
            <a:ext cx="3037849" cy="1053005"/>
            <a:chOff x="853440" y="1356360"/>
            <a:chExt cx="2184400" cy="74676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Freeform 19"/>
          <p:cNvSpPr/>
          <p:nvPr/>
        </p:nvSpPr>
        <p:spPr>
          <a:xfrm>
            <a:off x="2942947" y="469545"/>
            <a:ext cx="2975338" cy="1074527"/>
          </a:xfrm>
          <a:custGeom>
            <a:avLst/>
            <a:gdLst>
              <a:gd name="connsiteX0" fmla="*/ 0 w 3937000"/>
              <a:gd name="connsiteY0" fmla="*/ 2637832 h 2642065"/>
              <a:gd name="connsiteX1" fmla="*/ 554567 w 3937000"/>
              <a:gd name="connsiteY1" fmla="*/ 465 h 2642065"/>
              <a:gd name="connsiteX2" fmla="*/ 1456267 w 3937000"/>
              <a:gd name="connsiteY2" fmla="*/ 2413465 h 2642065"/>
              <a:gd name="connsiteX3" fmla="*/ 2675467 w 3937000"/>
              <a:gd name="connsiteY3" fmla="*/ 1346665 h 2642065"/>
              <a:gd name="connsiteX4" fmla="*/ 3937000 w 3937000"/>
              <a:gd name="connsiteY4" fmla="*/ 2642065 h 264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0" h="2642065">
                <a:moveTo>
                  <a:pt x="0" y="2637832"/>
                </a:moveTo>
                <a:cubicBezTo>
                  <a:pt x="155928" y="1337845"/>
                  <a:pt x="311856" y="37859"/>
                  <a:pt x="554567" y="465"/>
                </a:cubicBezTo>
                <a:cubicBezTo>
                  <a:pt x="797278" y="-36930"/>
                  <a:pt x="1102784" y="2189098"/>
                  <a:pt x="1456267" y="2413465"/>
                </a:cubicBezTo>
                <a:cubicBezTo>
                  <a:pt x="1809750" y="2637832"/>
                  <a:pt x="2262012" y="1308565"/>
                  <a:pt x="2675467" y="1346665"/>
                </a:cubicBezTo>
                <a:cubicBezTo>
                  <a:pt x="3088923" y="1384765"/>
                  <a:pt x="3512961" y="2013415"/>
                  <a:pt x="3937000" y="2642065"/>
                </a:cubicBezTo>
              </a:path>
            </a:pathLst>
          </a:custGeom>
          <a:ln w="38100"/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stCxn id="23" idx="0"/>
          </p:cNvCxnSpPr>
          <p:nvPr/>
        </p:nvCxnSpPr>
        <p:spPr>
          <a:xfrm flipV="1">
            <a:off x="3208994" y="341257"/>
            <a:ext cx="12573" cy="136931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872609" y="347861"/>
            <a:ext cx="2154" cy="136931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720426" y="1710570"/>
                <a:ext cx="287835" cy="430887"/>
              </a:xfrm>
              <a:prstGeom prst="rect">
                <a:avLst/>
              </a:prstGeom>
              <a:noFill/>
              <a:ln w="38100">
                <a:solidFill>
                  <a:schemeClr val="bg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426" y="1710570"/>
                <a:ext cx="28783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065076" y="1710571"/>
                <a:ext cx="287835" cy="430887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076" y="1710571"/>
                <a:ext cx="28783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568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488341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8285" y="2347955"/>
            <a:ext cx="2357052" cy="2372497"/>
          </a:xfrm>
          <a:prstGeom prst="rect">
            <a:avLst/>
          </a:prstGeom>
          <a:ln w="76200">
            <a:solidFill>
              <a:schemeClr val="bg2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5076" y="2346168"/>
            <a:ext cx="2427674" cy="2374284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2488" y="2347955"/>
            <a:ext cx="2357053" cy="2391033"/>
          </a:xfrm>
          <a:prstGeom prst="rect">
            <a:avLst/>
          </a:prstGeom>
          <a:ln w="76200">
            <a:solidFill>
              <a:schemeClr val="accent4"/>
            </a:solidFill>
          </a:ln>
        </p:spPr>
      </p:pic>
      <p:grpSp>
        <p:nvGrpSpPr>
          <p:cNvPr id="17" name="Group 16"/>
          <p:cNvGrpSpPr/>
          <p:nvPr/>
        </p:nvGrpSpPr>
        <p:grpSpPr>
          <a:xfrm>
            <a:off x="2907506" y="529277"/>
            <a:ext cx="3037849" cy="1053005"/>
            <a:chOff x="853440" y="1356360"/>
            <a:chExt cx="2184400" cy="74676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Freeform 19"/>
          <p:cNvSpPr/>
          <p:nvPr/>
        </p:nvSpPr>
        <p:spPr>
          <a:xfrm>
            <a:off x="2942947" y="469545"/>
            <a:ext cx="2975338" cy="1074527"/>
          </a:xfrm>
          <a:custGeom>
            <a:avLst/>
            <a:gdLst>
              <a:gd name="connsiteX0" fmla="*/ 0 w 3937000"/>
              <a:gd name="connsiteY0" fmla="*/ 2637832 h 2642065"/>
              <a:gd name="connsiteX1" fmla="*/ 554567 w 3937000"/>
              <a:gd name="connsiteY1" fmla="*/ 465 h 2642065"/>
              <a:gd name="connsiteX2" fmla="*/ 1456267 w 3937000"/>
              <a:gd name="connsiteY2" fmla="*/ 2413465 h 2642065"/>
              <a:gd name="connsiteX3" fmla="*/ 2675467 w 3937000"/>
              <a:gd name="connsiteY3" fmla="*/ 1346665 h 2642065"/>
              <a:gd name="connsiteX4" fmla="*/ 3937000 w 3937000"/>
              <a:gd name="connsiteY4" fmla="*/ 2642065 h 264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0" h="2642065">
                <a:moveTo>
                  <a:pt x="0" y="2637832"/>
                </a:moveTo>
                <a:cubicBezTo>
                  <a:pt x="155928" y="1337845"/>
                  <a:pt x="311856" y="37859"/>
                  <a:pt x="554567" y="465"/>
                </a:cubicBezTo>
                <a:cubicBezTo>
                  <a:pt x="797278" y="-36930"/>
                  <a:pt x="1102784" y="2189098"/>
                  <a:pt x="1456267" y="2413465"/>
                </a:cubicBezTo>
                <a:cubicBezTo>
                  <a:pt x="1809750" y="2637832"/>
                  <a:pt x="2262012" y="1308565"/>
                  <a:pt x="2675467" y="1346665"/>
                </a:cubicBezTo>
                <a:cubicBezTo>
                  <a:pt x="3088923" y="1384765"/>
                  <a:pt x="3512961" y="2013415"/>
                  <a:pt x="3937000" y="2642065"/>
                </a:cubicBezTo>
              </a:path>
            </a:pathLst>
          </a:custGeom>
          <a:ln w="38100"/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stCxn id="23" idx="0"/>
          </p:cNvCxnSpPr>
          <p:nvPr/>
        </p:nvCxnSpPr>
        <p:spPr>
          <a:xfrm flipV="1">
            <a:off x="3208994" y="341257"/>
            <a:ext cx="12573" cy="136931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167917" y="338702"/>
            <a:ext cx="2154" cy="136931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872609" y="347861"/>
            <a:ext cx="2154" cy="136931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013580" y="1710571"/>
                <a:ext cx="287835" cy="430887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580" y="1710571"/>
                <a:ext cx="28783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720426" y="1710570"/>
                <a:ext cx="287835" cy="430887"/>
              </a:xfrm>
              <a:prstGeom prst="rect">
                <a:avLst/>
              </a:prstGeom>
              <a:noFill/>
              <a:ln w="38100">
                <a:solidFill>
                  <a:schemeClr val="bg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426" y="1710570"/>
                <a:ext cx="287835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065076" y="1710571"/>
                <a:ext cx="287835" cy="430887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076" y="1710571"/>
                <a:ext cx="287835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52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r>
              <a:rPr lang="en-US" dirty="0" smtClean="0"/>
              <a:t> – try it out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387" y="1615471"/>
            <a:ext cx="3599469" cy="330902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8351" y="963156"/>
            <a:ext cx="357404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</a:t>
            </a:r>
            <a:r>
              <a:rPr lang="en-US" sz="2000" dirty="0" err="1" smtClean="0">
                <a:solidFill>
                  <a:schemeClr val="tx2"/>
                </a:solidFill>
              </a:rPr>
              <a:t>DAPI.tif</a:t>
            </a:r>
            <a:r>
              <a:rPr lang="en-US" sz="2000" dirty="0" smtClean="0">
                <a:solidFill>
                  <a:schemeClr val="tx2"/>
                </a:solidFill>
              </a:rPr>
              <a:t> (can drag and drop)</a:t>
            </a:r>
            <a:endParaRPr lang="en-US" sz="2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82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r>
              <a:rPr lang="en-US" dirty="0" smtClean="0"/>
              <a:t> – try it out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387" y="1615471"/>
            <a:ext cx="3599469" cy="33090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4549" y="1661496"/>
            <a:ext cx="4006392" cy="32629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661821" y="1141224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8351" y="963156"/>
            <a:ext cx="357404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</a:t>
            </a:r>
            <a:r>
              <a:rPr lang="en-US" sz="2000" dirty="0" err="1" smtClean="0">
                <a:solidFill>
                  <a:schemeClr val="tx2"/>
                </a:solidFill>
              </a:rPr>
              <a:t>DAPI.tif</a:t>
            </a:r>
            <a:r>
              <a:rPr lang="en-US" sz="2000" dirty="0" smtClean="0">
                <a:solidFill>
                  <a:schemeClr val="tx2"/>
                </a:solidFill>
              </a:rPr>
              <a:t> (can drag and drop)</a:t>
            </a:r>
            <a:endParaRPr lang="en-US" sz="2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15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Manual threshold - problems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185" y="1625884"/>
            <a:ext cx="3442060" cy="290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8351" y="1046136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tx2"/>
                </a:solidFill>
              </a:rPr>
              <a:t>DAPI.tif</a:t>
            </a:r>
            <a:endParaRPr lang="en-US" sz="2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22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Manual threshold - problems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185" y="1625884"/>
            <a:ext cx="3442060" cy="29084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0030" y="1625884"/>
            <a:ext cx="3387850" cy="26303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8351" y="1046136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tx2"/>
                </a:solidFill>
              </a:rPr>
              <a:t>DAPI.tif</a:t>
            </a:r>
            <a:endParaRPr lang="en-US" sz="2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70030" y="1010331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DAPI_2.tif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66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Aims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65021" y="834001"/>
            <a:ext cx="8138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Introduction to fundamental image analysis principles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Using </a:t>
            </a: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/FIJI (but everything is general)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solidFill>
                  <a:schemeClr val="tx2"/>
                </a:solidFill>
              </a:rPr>
              <a:t>Convert biological question into computational problem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6921" y="3183661"/>
            <a:ext cx="65818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Some </a:t>
            </a:r>
            <a:r>
              <a:rPr lang="en-US" sz="1400" dirty="0" smtClean="0">
                <a:solidFill>
                  <a:schemeClr val="tx2"/>
                </a:solidFill>
              </a:rPr>
              <a:t>parts may be obvious, bear with me.</a:t>
            </a:r>
            <a:endParaRPr lang="en-US" sz="14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The focus is on understanding image analysis, not pressing buttons.</a:t>
            </a:r>
            <a:endParaRPr lang="en-US" sz="14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Like anything, requires practice.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31632" y="2817773"/>
            <a:ext cx="2359167" cy="537044"/>
          </a:xfrm>
        </p:spPr>
        <p:txBody>
          <a:bodyPr/>
          <a:lstStyle/>
          <a:p>
            <a:r>
              <a:rPr lang="en-US" sz="1800" dirty="0" smtClean="0"/>
              <a:t>Disclaimer: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3227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Automatic </a:t>
            </a:r>
            <a:r>
              <a:rPr lang="en-US" dirty="0" err="1" smtClean="0"/>
              <a:t>thresholding</a:t>
            </a:r>
            <a:r>
              <a:rPr lang="en-US" dirty="0" smtClean="0"/>
              <a:t> – Equal masses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554566" y="2135771"/>
            <a:ext cx="3474731" cy="1187873"/>
            <a:chOff x="853440" y="1356360"/>
            <a:chExt cx="2184400" cy="74676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Freeform 15"/>
          <p:cNvSpPr/>
          <p:nvPr/>
        </p:nvSpPr>
        <p:spPr>
          <a:xfrm>
            <a:off x="573194" y="2429257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577427" y="2226809"/>
            <a:ext cx="3424767" cy="1092603"/>
          </a:xfrm>
          <a:custGeom>
            <a:avLst/>
            <a:gdLst>
              <a:gd name="connsiteX0" fmla="*/ 0 w 3424767"/>
              <a:gd name="connsiteY0" fmla="*/ 1092603 h 1092603"/>
              <a:gd name="connsiteX1" fmla="*/ 613833 w 3424767"/>
              <a:gd name="connsiteY1" fmla="*/ 906336 h 1092603"/>
              <a:gd name="connsiteX2" fmla="*/ 1079500 w 3424767"/>
              <a:gd name="connsiteY2" fmla="*/ 8870 h 1092603"/>
              <a:gd name="connsiteX3" fmla="*/ 1629833 w 3424767"/>
              <a:gd name="connsiteY3" fmla="*/ 961370 h 1092603"/>
              <a:gd name="connsiteX4" fmla="*/ 2345267 w 3424767"/>
              <a:gd name="connsiteY4" fmla="*/ 957136 h 1092603"/>
              <a:gd name="connsiteX5" fmla="*/ 2798233 w 3424767"/>
              <a:gd name="connsiteY5" fmla="*/ 403 h 1092603"/>
              <a:gd name="connsiteX6" fmla="*/ 3424767 w 3424767"/>
              <a:gd name="connsiteY6" fmla="*/ 1084136 h 109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4767" h="1092603">
                <a:moveTo>
                  <a:pt x="0" y="1092603"/>
                </a:moveTo>
                <a:cubicBezTo>
                  <a:pt x="216958" y="1089780"/>
                  <a:pt x="433916" y="1086958"/>
                  <a:pt x="613833" y="906336"/>
                </a:cubicBezTo>
                <a:cubicBezTo>
                  <a:pt x="793750" y="725714"/>
                  <a:pt x="910167" y="-302"/>
                  <a:pt x="1079500" y="8870"/>
                </a:cubicBezTo>
                <a:cubicBezTo>
                  <a:pt x="1248833" y="18042"/>
                  <a:pt x="1418872" y="803326"/>
                  <a:pt x="1629833" y="961370"/>
                </a:cubicBezTo>
                <a:cubicBezTo>
                  <a:pt x="1840794" y="1119414"/>
                  <a:pt x="2150534" y="1117297"/>
                  <a:pt x="2345267" y="957136"/>
                </a:cubicBezTo>
                <a:cubicBezTo>
                  <a:pt x="2540000" y="796975"/>
                  <a:pt x="2618316" y="-20764"/>
                  <a:pt x="2798233" y="403"/>
                </a:cubicBezTo>
                <a:cubicBezTo>
                  <a:pt x="2978150" y="21570"/>
                  <a:pt x="3201458" y="552853"/>
                  <a:pt x="3424767" y="1084136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2499360" y="2063050"/>
            <a:ext cx="0" cy="14962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6598" y="1343757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Ideal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345023" y="3545076"/>
                <a:ext cx="3086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023" y="3545076"/>
                <a:ext cx="30867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473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Automatic </a:t>
            </a:r>
            <a:r>
              <a:rPr lang="en-US" dirty="0" err="1" smtClean="0"/>
              <a:t>thresholding</a:t>
            </a:r>
            <a:r>
              <a:rPr lang="en-US" dirty="0" smtClean="0"/>
              <a:t> – Equal masses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554566" y="2135771"/>
            <a:ext cx="3474731" cy="1187873"/>
            <a:chOff x="853440" y="1356360"/>
            <a:chExt cx="2184400" cy="74676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Freeform 15"/>
          <p:cNvSpPr/>
          <p:nvPr/>
        </p:nvSpPr>
        <p:spPr>
          <a:xfrm>
            <a:off x="573194" y="2429257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577427" y="2226809"/>
            <a:ext cx="3424767" cy="1092603"/>
          </a:xfrm>
          <a:custGeom>
            <a:avLst/>
            <a:gdLst>
              <a:gd name="connsiteX0" fmla="*/ 0 w 3424767"/>
              <a:gd name="connsiteY0" fmla="*/ 1092603 h 1092603"/>
              <a:gd name="connsiteX1" fmla="*/ 613833 w 3424767"/>
              <a:gd name="connsiteY1" fmla="*/ 906336 h 1092603"/>
              <a:gd name="connsiteX2" fmla="*/ 1079500 w 3424767"/>
              <a:gd name="connsiteY2" fmla="*/ 8870 h 1092603"/>
              <a:gd name="connsiteX3" fmla="*/ 1629833 w 3424767"/>
              <a:gd name="connsiteY3" fmla="*/ 961370 h 1092603"/>
              <a:gd name="connsiteX4" fmla="*/ 2345267 w 3424767"/>
              <a:gd name="connsiteY4" fmla="*/ 957136 h 1092603"/>
              <a:gd name="connsiteX5" fmla="*/ 2798233 w 3424767"/>
              <a:gd name="connsiteY5" fmla="*/ 403 h 1092603"/>
              <a:gd name="connsiteX6" fmla="*/ 3424767 w 3424767"/>
              <a:gd name="connsiteY6" fmla="*/ 1084136 h 109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4767" h="1092603">
                <a:moveTo>
                  <a:pt x="0" y="1092603"/>
                </a:moveTo>
                <a:cubicBezTo>
                  <a:pt x="216958" y="1089780"/>
                  <a:pt x="433916" y="1086958"/>
                  <a:pt x="613833" y="906336"/>
                </a:cubicBezTo>
                <a:cubicBezTo>
                  <a:pt x="793750" y="725714"/>
                  <a:pt x="910167" y="-302"/>
                  <a:pt x="1079500" y="8870"/>
                </a:cubicBezTo>
                <a:cubicBezTo>
                  <a:pt x="1248833" y="18042"/>
                  <a:pt x="1418872" y="803326"/>
                  <a:pt x="1629833" y="961370"/>
                </a:cubicBezTo>
                <a:cubicBezTo>
                  <a:pt x="1840794" y="1119414"/>
                  <a:pt x="2150534" y="1117297"/>
                  <a:pt x="2345267" y="957136"/>
                </a:cubicBezTo>
                <a:cubicBezTo>
                  <a:pt x="2540000" y="796975"/>
                  <a:pt x="2618316" y="-20764"/>
                  <a:pt x="2798233" y="403"/>
                </a:cubicBezTo>
                <a:cubicBezTo>
                  <a:pt x="2978150" y="21570"/>
                  <a:pt x="3201458" y="552853"/>
                  <a:pt x="3424767" y="1084136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2499360" y="2063050"/>
            <a:ext cx="0" cy="14962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5308117" y="2135771"/>
            <a:ext cx="3474731" cy="1187873"/>
            <a:chOff x="853440" y="1356360"/>
            <a:chExt cx="2184400" cy="74676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Freeform 25"/>
          <p:cNvSpPr/>
          <p:nvPr/>
        </p:nvSpPr>
        <p:spPr>
          <a:xfrm>
            <a:off x="5326745" y="2429257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5652711" y="2049023"/>
            <a:ext cx="0" cy="14962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>
            <a:off x="5329014" y="1943331"/>
            <a:ext cx="3261360" cy="1392510"/>
          </a:xfrm>
          <a:custGeom>
            <a:avLst/>
            <a:gdLst>
              <a:gd name="connsiteX0" fmla="*/ 0 w 3261360"/>
              <a:gd name="connsiteY0" fmla="*/ 1392510 h 1392510"/>
              <a:gd name="connsiteX1" fmla="*/ 254000 w 3261360"/>
              <a:gd name="connsiteY1" fmla="*/ 590 h 1392510"/>
              <a:gd name="connsiteX2" fmla="*/ 614680 w 3261360"/>
              <a:gd name="connsiteY2" fmla="*/ 1219790 h 1392510"/>
              <a:gd name="connsiteX3" fmla="*/ 2316480 w 3261360"/>
              <a:gd name="connsiteY3" fmla="*/ 1290910 h 1392510"/>
              <a:gd name="connsiteX4" fmla="*/ 3261360 w 3261360"/>
              <a:gd name="connsiteY4" fmla="*/ 1372190 h 139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1360" h="1392510">
                <a:moveTo>
                  <a:pt x="0" y="1392510"/>
                </a:moveTo>
                <a:cubicBezTo>
                  <a:pt x="75776" y="710943"/>
                  <a:pt x="151553" y="29377"/>
                  <a:pt x="254000" y="590"/>
                </a:cubicBezTo>
                <a:cubicBezTo>
                  <a:pt x="356447" y="-28197"/>
                  <a:pt x="270933" y="1004737"/>
                  <a:pt x="614680" y="1219790"/>
                </a:cubicBezTo>
                <a:cubicBezTo>
                  <a:pt x="958427" y="1434843"/>
                  <a:pt x="1875367" y="1265510"/>
                  <a:pt x="2316480" y="1290910"/>
                </a:cubicBezTo>
                <a:cubicBezTo>
                  <a:pt x="2757593" y="1316310"/>
                  <a:pt x="3009476" y="1344250"/>
                  <a:pt x="3261360" y="1372190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925424" y="1292329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Real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6598" y="1343757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Ideal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345023" y="3545076"/>
                <a:ext cx="2878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023" y="3545076"/>
                <a:ext cx="28783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456041" y="3445543"/>
                <a:ext cx="2878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041" y="3445543"/>
                <a:ext cx="28783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338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Automatic </a:t>
            </a:r>
            <a:r>
              <a:rPr lang="en-US" dirty="0" err="1" smtClean="0"/>
              <a:t>thresholding</a:t>
            </a:r>
            <a:r>
              <a:rPr lang="en-US" dirty="0" smtClean="0"/>
              <a:t> – Otsu’s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348238" y="1802865"/>
            <a:ext cx="3474731" cy="1187873"/>
            <a:chOff x="853440" y="1356360"/>
            <a:chExt cx="2184400" cy="74676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Freeform 15"/>
          <p:cNvSpPr/>
          <p:nvPr/>
        </p:nvSpPr>
        <p:spPr>
          <a:xfrm>
            <a:off x="366866" y="2096351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371099" y="1893903"/>
            <a:ext cx="3424767" cy="1092603"/>
          </a:xfrm>
          <a:custGeom>
            <a:avLst/>
            <a:gdLst>
              <a:gd name="connsiteX0" fmla="*/ 0 w 3424767"/>
              <a:gd name="connsiteY0" fmla="*/ 1092603 h 1092603"/>
              <a:gd name="connsiteX1" fmla="*/ 613833 w 3424767"/>
              <a:gd name="connsiteY1" fmla="*/ 906336 h 1092603"/>
              <a:gd name="connsiteX2" fmla="*/ 1079500 w 3424767"/>
              <a:gd name="connsiteY2" fmla="*/ 8870 h 1092603"/>
              <a:gd name="connsiteX3" fmla="*/ 1629833 w 3424767"/>
              <a:gd name="connsiteY3" fmla="*/ 961370 h 1092603"/>
              <a:gd name="connsiteX4" fmla="*/ 2345267 w 3424767"/>
              <a:gd name="connsiteY4" fmla="*/ 957136 h 1092603"/>
              <a:gd name="connsiteX5" fmla="*/ 2798233 w 3424767"/>
              <a:gd name="connsiteY5" fmla="*/ 403 h 1092603"/>
              <a:gd name="connsiteX6" fmla="*/ 3424767 w 3424767"/>
              <a:gd name="connsiteY6" fmla="*/ 1084136 h 109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4767" h="1092603">
                <a:moveTo>
                  <a:pt x="0" y="1092603"/>
                </a:moveTo>
                <a:cubicBezTo>
                  <a:pt x="216958" y="1089780"/>
                  <a:pt x="433916" y="1086958"/>
                  <a:pt x="613833" y="906336"/>
                </a:cubicBezTo>
                <a:cubicBezTo>
                  <a:pt x="793750" y="725714"/>
                  <a:pt x="910167" y="-302"/>
                  <a:pt x="1079500" y="8870"/>
                </a:cubicBezTo>
                <a:cubicBezTo>
                  <a:pt x="1248833" y="18042"/>
                  <a:pt x="1418872" y="803326"/>
                  <a:pt x="1629833" y="961370"/>
                </a:cubicBezTo>
                <a:cubicBezTo>
                  <a:pt x="1840794" y="1119414"/>
                  <a:pt x="2150534" y="1117297"/>
                  <a:pt x="2345267" y="957136"/>
                </a:cubicBezTo>
                <a:cubicBezTo>
                  <a:pt x="2540000" y="796975"/>
                  <a:pt x="2618316" y="-20764"/>
                  <a:pt x="2798233" y="403"/>
                </a:cubicBezTo>
                <a:cubicBezTo>
                  <a:pt x="2978150" y="21570"/>
                  <a:pt x="3201458" y="552853"/>
                  <a:pt x="3424767" y="1084136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1175432" y="2440204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958512" y="2396801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454832" y="3141492"/>
            <a:ext cx="1783080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955968" y="1985221"/>
            <a:ext cx="184666" cy="1722985"/>
            <a:chOff x="2056012" y="1617087"/>
            <a:chExt cx="184666" cy="1722985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2159000" y="1617087"/>
              <a:ext cx="0" cy="149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2056012" y="3063073"/>
                  <a:ext cx="1846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6012" y="3063073"/>
                  <a:ext cx="18466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3333" r="-300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0" name="TextBox 69"/>
          <p:cNvSpPr txBox="1"/>
          <p:nvPr/>
        </p:nvSpPr>
        <p:spPr>
          <a:xfrm>
            <a:off x="409642" y="789835"/>
            <a:ext cx="5076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Minimise</a:t>
            </a:r>
            <a:r>
              <a:rPr lang="en-US" dirty="0" smtClean="0">
                <a:solidFill>
                  <a:schemeClr val="tx2"/>
                </a:solidFill>
              </a:rPr>
              <a:t> within </a:t>
            </a:r>
            <a:r>
              <a:rPr lang="en-US" dirty="0">
                <a:solidFill>
                  <a:schemeClr val="tx2"/>
                </a:solidFill>
              </a:rPr>
              <a:t>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W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Maximise</a:t>
            </a:r>
            <a:r>
              <a:rPr lang="en-US" dirty="0" smtClean="0">
                <a:solidFill>
                  <a:schemeClr val="tx2"/>
                </a:solidFill>
              </a:rPr>
              <a:t> between 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B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baseline="-25000" dirty="0" smtClean="0">
              <a:solidFill>
                <a:schemeClr val="tx2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68091" y="4841300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Otsu (1979) </a:t>
            </a:r>
            <a:r>
              <a:rPr lang="en-US" sz="700" i="1" dirty="0" smtClean="0">
                <a:solidFill>
                  <a:schemeClr val="tx2"/>
                </a:solidFill>
              </a:rPr>
              <a:t>IEEE Transactions on Systems, Man and Cybernetics. </a:t>
            </a:r>
            <a:r>
              <a:rPr lang="en-US" sz="700" dirty="0" smtClean="0">
                <a:solidFill>
                  <a:schemeClr val="tx2"/>
                </a:solidFill>
              </a:rPr>
              <a:t>Vol SMC-9, No 1, p62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886" y="2071569"/>
            <a:ext cx="493819" cy="32311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002" y="2038330"/>
            <a:ext cx="493819" cy="32311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885" y="3138551"/>
            <a:ext cx="347502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6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93827E-6 L 0.13732 0.003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58" y="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Automatic </a:t>
            </a:r>
            <a:r>
              <a:rPr lang="en-US" dirty="0" err="1" smtClean="0"/>
              <a:t>thresholding</a:t>
            </a:r>
            <a:r>
              <a:rPr lang="en-US" dirty="0" smtClean="0"/>
              <a:t> – Otsu’s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348238" y="1802865"/>
            <a:ext cx="3474731" cy="1187873"/>
            <a:chOff x="853440" y="1356360"/>
            <a:chExt cx="2184400" cy="74676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Freeform 15"/>
          <p:cNvSpPr/>
          <p:nvPr/>
        </p:nvSpPr>
        <p:spPr>
          <a:xfrm>
            <a:off x="366866" y="2096351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371099" y="1893903"/>
            <a:ext cx="3424767" cy="1092603"/>
          </a:xfrm>
          <a:custGeom>
            <a:avLst/>
            <a:gdLst>
              <a:gd name="connsiteX0" fmla="*/ 0 w 3424767"/>
              <a:gd name="connsiteY0" fmla="*/ 1092603 h 1092603"/>
              <a:gd name="connsiteX1" fmla="*/ 613833 w 3424767"/>
              <a:gd name="connsiteY1" fmla="*/ 906336 h 1092603"/>
              <a:gd name="connsiteX2" fmla="*/ 1079500 w 3424767"/>
              <a:gd name="connsiteY2" fmla="*/ 8870 h 1092603"/>
              <a:gd name="connsiteX3" fmla="*/ 1629833 w 3424767"/>
              <a:gd name="connsiteY3" fmla="*/ 961370 h 1092603"/>
              <a:gd name="connsiteX4" fmla="*/ 2345267 w 3424767"/>
              <a:gd name="connsiteY4" fmla="*/ 957136 h 1092603"/>
              <a:gd name="connsiteX5" fmla="*/ 2798233 w 3424767"/>
              <a:gd name="connsiteY5" fmla="*/ 403 h 1092603"/>
              <a:gd name="connsiteX6" fmla="*/ 3424767 w 3424767"/>
              <a:gd name="connsiteY6" fmla="*/ 1084136 h 109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4767" h="1092603">
                <a:moveTo>
                  <a:pt x="0" y="1092603"/>
                </a:moveTo>
                <a:cubicBezTo>
                  <a:pt x="216958" y="1089780"/>
                  <a:pt x="433916" y="1086958"/>
                  <a:pt x="613833" y="906336"/>
                </a:cubicBezTo>
                <a:cubicBezTo>
                  <a:pt x="793750" y="725714"/>
                  <a:pt x="910167" y="-302"/>
                  <a:pt x="1079500" y="8870"/>
                </a:cubicBezTo>
                <a:cubicBezTo>
                  <a:pt x="1248833" y="18042"/>
                  <a:pt x="1418872" y="803326"/>
                  <a:pt x="1629833" y="961370"/>
                </a:cubicBezTo>
                <a:cubicBezTo>
                  <a:pt x="1840794" y="1119414"/>
                  <a:pt x="2150534" y="1117297"/>
                  <a:pt x="2345267" y="957136"/>
                </a:cubicBezTo>
                <a:cubicBezTo>
                  <a:pt x="2540000" y="796975"/>
                  <a:pt x="2618316" y="-20764"/>
                  <a:pt x="2798233" y="403"/>
                </a:cubicBezTo>
                <a:cubicBezTo>
                  <a:pt x="2978150" y="21570"/>
                  <a:pt x="3201458" y="552853"/>
                  <a:pt x="3424767" y="1084136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1175432" y="2440204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958512" y="2396801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454832" y="3141492"/>
            <a:ext cx="1783080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955968" y="1985221"/>
            <a:ext cx="184666" cy="1722985"/>
            <a:chOff x="2056012" y="1617087"/>
            <a:chExt cx="184666" cy="1722985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2159000" y="1617087"/>
              <a:ext cx="0" cy="149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2056012" y="3063073"/>
                  <a:ext cx="1846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6012" y="3063073"/>
                  <a:ext cx="18466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3333" r="-300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0" name="TextBox 69"/>
          <p:cNvSpPr txBox="1"/>
          <p:nvPr/>
        </p:nvSpPr>
        <p:spPr>
          <a:xfrm>
            <a:off x="409642" y="789835"/>
            <a:ext cx="5076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Minimise</a:t>
            </a:r>
            <a:r>
              <a:rPr lang="en-US" dirty="0" smtClean="0">
                <a:solidFill>
                  <a:schemeClr val="tx2"/>
                </a:solidFill>
              </a:rPr>
              <a:t> within </a:t>
            </a:r>
            <a:r>
              <a:rPr lang="en-US" dirty="0">
                <a:solidFill>
                  <a:schemeClr val="tx2"/>
                </a:solidFill>
              </a:rPr>
              <a:t>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W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Maximise</a:t>
            </a:r>
            <a:r>
              <a:rPr lang="en-US" dirty="0" smtClean="0">
                <a:solidFill>
                  <a:schemeClr val="tx2"/>
                </a:solidFill>
              </a:rPr>
              <a:t> between 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B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baseline="-25000" dirty="0" smtClean="0">
              <a:solidFill>
                <a:schemeClr val="tx2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68091" y="4841300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Otsu (1979) </a:t>
            </a:r>
            <a:r>
              <a:rPr lang="en-US" sz="700" i="1" dirty="0" smtClean="0">
                <a:solidFill>
                  <a:schemeClr val="tx2"/>
                </a:solidFill>
              </a:rPr>
              <a:t>IEEE Transactions on Systems, Man and Cybernetics. </a:t>
            </a:r>
            <a:r>
              <a:rPr lang="en-US" sz="700" dirty="0" smtClean="0">
                <a:solidFill>
                  <a:schemeClr val="tx2"/>
                </a:solidFill>
              </a:rPr>
              <a:t>Vol SMC-9, No 1, p62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79" y="3883416"/>
            <a:ext cx="2225233" cy="66452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886" y="2071569"/>
            <a:ext cx="493819" cy="32311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002" y="2038330"/>
            <a:ext cx="493819" cy="32311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885" y="3138551"/>
            <a:ext cx="347502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4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Automatic </a:t>
            </a:r>
            <a:r>
              <a:rPr lang="en-US" dirty="0" err="1" smtClean="0"/>
              <a:t>thresholding</a:t>
            </a:r>
            <a:r>
              <a:rPr lang="en-US" dirty="0" smtClean="0"/>
              <a:t> – Otsu’s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348238" y="1802865"/>
            <a:ext cx="3474731" cy="1187873"/>
            <a:chOff x="853440" y="1356360"/>
            <a:chExt cx="2184400" cy="74676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Freeform 15"/>
          <p:cNvSpPr/>
          <p:nvPr/>
        </p:nvSpPr>
        <p:spPr>
          <a:xfrm>
            <a:off x="366866" y="2096351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371099" y="1893903"/>
            <a:ext cx="3424767" cy="1092603"/>
          </a:xfrm>
          <a:custGeom>
            <a:avLst/>
            <a:gdLst>
              <a:gd name="connsiteX0" fmla="*/ 0 w 3424767"/>
              <a:gd name="connsiteY0" fmla="*/ 1092603 h 1092603"/>
              <a:gd name="connsiteX1" fmla="*/ 613833 w 3424767"/>
              <a:gd name="connsiteY1" fmla="*/ 906336 h 1092603"/>
              <a:gd name="connsiteX2" fmla="*/ 1079500 w 3424767"/>
              <a:gd name="connsiteY2" fmla="*/ 8870 h 1092603"/>
              <a:gd name="connsiteX3" fmla="*/ 1629833 w 3424767"/>
              <a:gd name="connsiteY3" fmla="*/ 961370 h 1092603"/>
              <a:gd name="connsiteX4" fmla="*/ 2345267 w 3424767"/>
              <a:gd name="connsiteY4" fmla="*/ 957136 h 1092603"/>
              <a:gd name="connsiteX5" fmla="*/ 2798233 w 3424767"/>
              <a:gd name="connsiteY5" fmla="*/ 403 h 1092603"/>
              <a:gd name="connsiteX6" fmla="*/ 3424767 w 3424767"/>
              <a:gd name="connsiteY6" fmla="*/ 1084136 h 109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4767" h="1092603">
                <a:moveTo>
                  <a:pt x="0" y="1092603"/>
                </a:moveTo>
                <a:cubicBezTo>
                  <a:pt x="216958" y="1089780"/>
                  <a:pt x="433916" y="1086958"/>
                  <a:pt x="613833" y="906336"/>
                </a:cubicBezTo>
                <a:cubicBezTo>
                  <a:pt x="793750" y="725714"/>
                  <a:pt x="910167" y="-302"/>
                  <a:pt x="1079500" y="8870"/>
                </a:cubicBezTo>
                <a:cubicBezTo>
                  <a:pt x="1248833" y="18042"/>
                  <a:pt x="1418872" y="803326"/>
                  <a:pt x="1629833" y="961370"/>
                </a:cubicBezTo>
                <a:cubicBezTo>
                  <a:pt x="1840794" y="1119414"/>
                  <a:pt x="2150534" y="1117297"/>
                  <a:pt x="2345267" y="957136"/>
                </a:cubicBezTo>
                <a:cubicBezTo>
                  <a:pt x="2540000" y="796975"/>
                  <a:pt x="2618316" y="-20764"/>
                  <a:pt x="2798233" y="403"/>
                </a:cubicBezTo>
                <a:cubicBezTo>
                  <a:pt x="2978150" y="21570"/>
                  <a:pt x="3201458" y="552853"/>
                  <a:pt x="3424767" y="1084136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1175432" y="2440204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958512" y="2396801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454832" y="3141492"/>
            <a:ext cx="1783080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955968" y="1985221"/>
            <a:ext cx="184666" cy="1722985"/>
            <a:chOff x="2056012" y="1617087"/>
            <a:chExt cx="184666" cy="1722985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2159000" y="1617087"/>
              <a:ext cx="0" cy="149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2056012" y="3063073"/>
                  <a:ext cx="1846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6012" y="3063073"/>
                  <a:ext cx="18466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3333" r="-300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/>
          <p:cNvGrpSpPr/>
          <p:nvPr/>
        </p:nvGrpSpPr>
        <p:grpSpPr>
          <a:xfrm>
            <a:off x="5061615" y="1846267"/>
            <a:ext cx="3474731" cy="1187873"/>
            <a:chOff x="853440" y="1356360"/>
            <a:chExt cx="2184400" cy="746760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3" name="Freeform 52"/>
          <p:cNvSpPr/>
          <p:nvPr/>
        </p:nvSpPr>
        <p:spPr>
          <a:xfrm>
            <a:off x="5080243" y="2139753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5186972" y="2590151"/>
            <a:ext cx="39629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6650454" y="2956344"/>
            <a:ext cx="13766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5385117" y="3197774"/>
            <a:ext cx="202694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5949120" y="1983166"/>
            <a:ext cx="184666" cy="1759580"/>
            <a:chOff x="2060255" y="1617087"/>
            <a:chExt cx="184666" cy="175958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2159000" y="1617087"/>
              <a:ext cx="0" cy="149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2060255" y="3099668"/>
                  <a:ext cx="1846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0255" y="3099668"/>
                  <a:ext cx="18466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33333" r="-300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4" name="Freeform 63"/>
          <p:cNvSpPr/>
          <p:nvPr/>
        </p:nvSpPr>
        <p:spPr>
          <a:xfrm>
            <a:off x="5090503" y="1734272"/>
            <a:ext cx="3418840" cy="1305942"/>
          </a:xfrm>
          <a:custGeom>
            <a:avLst/>
            <a:gdLst>
              <a:gd name="connsiteX0" fmla="*/ 0 w 3418840"/>
              <a:gd name="connsiteY0" fmla="*/ 1305942 h 1305942"/>
              <a:gd name="connsiteX1" fmla="*/ 299720 w 3418840"/>
              <a:gd name="connsiteY1" fmla="*/ 382 h 1305942"/>
              <a:gd name="connsiteX2" fmla="*/ 756920 w 3418840"/>
              <a:gd name="connsiteY2" fmla="*/ 1168782 h 1305942"/>
              <a:gd name="connsiteX3" fmla="*/ 2296160 w 3418840"/>
              <a:gd name="connsiteY3" fmla="*/ 1097662 h 1305942"/>
              <a:gd name="connsiteX4" fmla="*/ 3418840 w 3418840"/>
              <a:gd name="connsiteY4" fmla="*/ 1290702 h 1305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8840" h="1305942">
                <a:moveTo>
                  <a:pt x="0" y="1305942"/>
                </a:moveTo>
                <a:cubicBezTo>
                  <a:pt x="86783" y="664592"/>
                  <a:pt x="173567" y="23242"/>
                  <a:pt x="299720" y="382"/>
                </a:cubicBezTo>
                <a:cubicBezTo>
                  <a:pt x="425873" y="-22478"/>
                  <a:pt x="424180" y="985902"/>
                  <a:pt x="756920" y="1168782"/>
                </a:cubicBezTo>
                <a:cubicBezTo>
                  <a:pt x="1089660" y="1351662"/>
                  <a:pt x="1852507" y="1077342"/>
                  <a:pt x="2296160" y="1097662"/>
                </a:cubicBezTo>
                <a:cubicBezTo>
                  <a:pt x="2739813" y="1117982"/>
                  <a:pt x="3079326" y="1204342"/>
                  <a:pt x="3418840" y="1290702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409642" y="789835"/>
            <a:ext cx="5076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Minimise</a:t>
            </a:r>
            <a:r>
              <a:rPr lang="en-US" dirty="0" smtClean="0">
                <a:solidFill>
                  <a:schemeClr val="tx2"/>
                </a:solidFill>
              </a:rPr>
              <a:t> within </a:t>
            </a:r>
            <a:r>
              <a:rPr lang="en-US" dirty="0">
                <a:solidFill>
                  <a:schemeClr val="tx2"/>
                </a:solidFill>
              </a:rPr>
              <a:t>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W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Maximise</a:t>
            </a:r>
            <a:r>
              <a:rPr lang="en-US" dirty="0" smtClean="0">
                <a:solidFill>
                  <a:schemeClr val="tx2"/>
                </a:solidFill>
              </a:rPr>
              <a:t> between 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B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baseline="-25000" dirty="0" smtClean="0">
              <a:solidFill>
                <a:schemeClr val="tx2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68091" y="4841300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Otsu (1979) </a:t>
            </a:r>
            <a:r>
              <a:rPr lang="en-US" sz="700" i="1" dirty="0" smtClean="0">
                <a:solidFill>
                  <a:schemeClr val="tx2"/>
                </a:solidFill>
              </a:rPr>
              <a:t>IEEE Transactions on Systems, Man and Cybernetics. </a:t>
            </a:r>
            <a:r>
              <a:rPr lang="en-US" sz="700" dirty="0" smtClean="0">
                <a:solidFill>
                  <a:schemeClr val="tx2"/>
                </a:solidFill>
              </a:rPr>
              <a:t>Vol SMC-9, No 1, p62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79" y="3883416"/>
            <a:ext cx="2225233" cy="6645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886" y="2071569"/>
            <a:ext cx="493819" cy="3231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002" y="2038330"/>
            <a:ext cx="493819" cy="32311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128" y="2257208"/>
            <a:ext cx="493819" cy="32311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847" y="2482552"/>
            <a:ext cx="493819" cy="3231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354" y="3170914"/>
            <a:ext cx="347502" cy="32311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885" y="3138551"/>
            <a:ext cx="347502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3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Unimodal </a:t>
            </a:r>
            <a:r>
              <a:rPr lang="en-US" dirty="0" err="1" smtClean="0"/>
              <a:t>thresholding</a:t>
            </a:r>
            <a:r>
              <a:rPr lang="en-US" dirty="0" smtClean="0"/>
              <a:t> – Rosin’s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181267" y="4784909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Rosin (2001) </a:t>
            </a:r>
            <a:r>
              <a:rPr lang="en-US" sz="700" i="1" dirty="0" smtClean="0">
                <a:solidFill>
                  <a:schemeClr val="tx2"/>
                </a:solidFill>
              </a:rPr>
              <a:t>Pattern Recognition</a:t>
            </a:r>
            <a:r>
              <a:rPr lang="en-US" sz="700" dirty="0" smtClean="0">
                <a:solidFill>
                  <a:schemeClr val="tx2"/>
                </a:solidFill>
              </a:rPr>
              <a:t>. Vol 34, No 11, p2083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96806" y="1356310"/>
            <a:ext cx="3677073" cy="2607826"/>
            <a:chOff x="853440" y="1356360"/>
            <a:chExt cx="2184400" cy="746760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746760" y="1358185"/>
            <a:ext cx="3305834" cy="2590944"/>
          </a:xfrm>
          <a:custGeom>
            <a:avLst/>
            <a:gdLst>
              <a:gd name="connsiteX0" fmla="*/ 0 w 2616200"/>
              <a:gd name="connsiteY0" fmla="*/ 2030124 h 2050444"/>
              <a:gd name="connsiteX1" fmla="*/ 259080 w 2616200"/>
              <a:gd name="connsiteY1" fmla="*/ 3204 h 2050444"/>
              <a:gd name="connsiteX2" fmla="*/ 721360 w 2616200"/>
              <a:gd name="connsiteY2" fmla="*/ 1572924 h 2050444"/>
              <a:gd name="connsiteX3" fmla="*/ 2616200 w 2616200"/>
              <a:gd name="connsiteY3" fmla="*/ 2050444 h 2050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200" h="2050444">
                <a:moveTo>
                  <a:pt x="0" y="2030124"/>
                </a:moveTo>
                <a:cubicBezTo>
                  <a:pt x="69426" y="1054764"/>
                  <a:pt x="138853" y="79404"/>
                  <a:pt x="259080" y="3204"/>
                </a:cubicBezTo>
                <a:cubicBezTo>
                  <a:pt x="379307" y="-72996"/>
                  <a:pt x="328507" y="1231717"/>
                  <a:pt x="721360" y="1572924"/>
                </a:cubicBezTo>
                <a:cubicBezTo>
                  <a:pt x="1114213" y="1914131"/>
                  <a:pt x="1865206" y="1982287"/>
                  <a:pt x="2616200" y="2050444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4231639" y="1436166"/>
            <a:ext cx="311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shape of distribution to find threshold</a:t>
            </a:r>
            <a:endParaRPr lang="en-US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60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Unimodal </a:t>
            </a:r>
            <a:r>
              <a:rPr lang="en-US" dirty="0" err="1" smtClean="0"/>
              <a:t>thresholding</a:t>
            </a:r>
            <a:r>
              <a:rPr lang="en-US" dirty="0" smtClean="0"/>
              <a:t> – Rosin’s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181267" y="4784909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Rosin (2001) </a:t>
            </a:r>
            <a:r>
              <a:rPr lang="en-US" sz="700" i="1" dirty="0" smtClean="0">
                <a:solidFill>
                  <a:schemeClr val="tx2"/>
                </a:solidFill>
              </a:rPr>
              <a:t>Pattern Recognition</a:t>
            </a:r>
            <a:r>
              <a:rPr lang="en-US" sz="700" dirty="0" smtClean="0">
                <a:solidFill>
                  <a:schemeClr val="tx2"/>
                </a:solidFill>
              </a:rPr>
              <a:t>. Vol 34, No 11, p2083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96806" y="1356310"/>
            <a:ext cx="3677073" cy="2607826"/>
            <a:chOff x="853440" y="1356360"/>
            <a:chExt cx="2184400" cy="746760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746760" y="1358185"/>
            <a:ext cx="3305834" cy="2590944"/>
          </a:xfrm>
          <a:custGeom>
            <a:avLst/>
            <a:gdLst>
              <a:gd name="connsiteX0" fmla="*/ 0 w 2616200"/>
              <a:gd name="connsiteY0" fmla="*/ 2030124 h 2050444"/>
              <a:gd name="connsiteX1" fmla="*/ 259080 w 2616200"/>
              <a:gd name="connsiteY1" fmla="*/ 3204 h 2050444"/>
              <a:gd name="connsiteX2" fmla="*/ 721360 w 2616200"/>
              <a:gd name="connsiteY2" fmla="*/ 1572924 h 2050444"/>
              <a:gd name="connsiteX3" fmla="*/ 2616200 w 2616200"/>
              <a:gd name="connsiteY3" fmla="*/ 2050444 h 2050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200" h="2050444">
                <a:moveTo>
                  <a:pt x="0" y="2030124"/>
                </a:moveTo>
                <a:cubicBezTo>
                  <a:pt x="69426" y="1054764"/>
                  <a:pt x="138853" y="79404"/>
                  <a:pt x="259080" y="3204"/>
                </a:cubicBezTo>
                <a:cubicBezTo>
                  <a:pt x="379307" y="-72996"/>
                  <a:pt x="328507" y="1231717"/>
                  <a:pt x="721360" y="1572924"/>
                </a:cubicBezTo>
                <a:cubicBezTo>
                  <a:pt x="1114213" y="1914131"/>
                  <a:pt x="1865206" y="1982287"/>
                  <a:pt x="2616200" y="2050444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1476586" y="2977796"/>
            <a:ext cx="184666" cy="1523336"/>
            <a:chOff x="2056012" y="1617087"/>
            <a:chExt cx="146142" cy="1767356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2159000" y="1617087"/>
              <a:ext cx="0" cy="149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2056012" y="3063072"/>
                  <a:ext cx="146142" cy="3213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6012" y="3063072"/>
                  <a:ext cx="146142" cy="321371"/>
                </a:xfrm>
                <a:prstGeom prst="rect">
                  <a:avLst/>
                </a:prstGeom>
                <a:blipFill>
                  <a:blip r:embed="rId3"/>
                  <a:stretch>
                    <a:fillRect l="-32258" r="-25806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" name="Straight Connector 6"/>
          <p:cNvCxnSpPr>
            <a:stCxn id="3" idx="1"/>
          </p:cNvCxnSpPr>
          <p:nvPr/>
        </p:nvCxnSpPr>
        <p:spPr>
          <a:xfrm>
            <a:off x="1074134" y="1362234"/>
            <a:ext cx="2740946" cy="2539155"/>
          </a:xfrm>
          <a:prstGeom prst="line">
            <a:avLst/>
          </a:prstGeom>
          <a:ln w="28575">
            <a:prstDash val="dash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1577230" y="2631811"/>
            <a:ext cx="789138" cy="691971"/>
          </a:xfrm>
          <a:prstGeom prst="line">
            <a:avLst/>
          </a:prstGeom>
          <a:ln w="28575">
            <a:prstDash val="dash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4231639" y="1436166"/>
            <a:ext cx="311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shape of distribution to find threshold</a:t>
            </a:r>
            <a:endParaRPr lang="en-US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32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Try it out – Otsu’s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9184" y="1046136"/>
            <a:ext cx="8031703" cy="369644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68091" y="4841300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Otsu (1979) </a:t>
            </a:r>
            <a:r>
              <a:rPr lang="en-US" sz="700" i="1" dirty="0" smtClean="0">
                <a:solidFill>
                  <a:schemeClr val="tx2"/>
                </a:solidFill>
              </a:rPr>
              <a:t>IEEE Transactions on Systems, Man and Cybernetics. </a:t>
            </a:r>
            <a:r>
              <a:rPr lang="en-US" sz="700" dirty="0" smtClean="0">
                <a:solidFill>
                  <a:schemeClr val="tx2"/>
                </a:solidFill>
              </a:rPr>
              <a:t>Vol SMC-9, No 1, p62</a:t>
            </a:r>
          </a:p>
        </p:txBody>
      </p:sp>
    </p:spTree>
    <p:extLst>
      <p:ext uri="{BB962C8B-B14F-4D97-AF65-F5344CB8AC3E}">
        <p14:creationId xmlns:p14="http://schemas.microsoft.com/office/powerpoint/2010/main" val="112069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Many, many other methods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02148" y="4806131"/>
            <a:ext cx="46852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700" dirty="0" err="1" smtClean="0">
                <a:solidFill>
                  <a:schemeClr val="bg1">
                    <a:lumMod val="50000"/>
                  </a:schemeClr>
                </a:solidFill>
              </a:rPr>
              <a:t>Kapur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700" dirty="0" smtClean="0">
                <a:solidFill>
                  <a:schemeClr val="bg1">
                    <a:lumMod val="50000"/>
                  </a:schemeClr>
                </a:solidFill>
              </a:rPr>
              <a:t>et al.  (1985) </a:t>
            </a:r>
            <a:r>
              <a:rPr lang="en-US" sz="700" i="1" dirty="0" smtClean="0">
                <a:solidFill>
                  <a:schemeClr val="bg1">
                    <a:lumMod val="50000"/>
                  </a:schemeClr>
                </a:solidFill>
              </a:rPr>
              <a:t>Graphical </a:t>
            </a:r>
            <a:r>
              <a:rPr lang="en-US" sz="700" i="1" dirty="0">
                <a:solidFill>
                  <a:schemeClr val="bg1">
                    <a:lumMod val="50000"/>
                  </a:schemeClr>
                </a:solidFill>
              </a:rPr>
              <a:t>Models and Image Processing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</a:rPr>
              <a:t> </a:t>
            </a:r>
            <a:r>
              <a:rPr lang="en-US" sz="700" dirty="0" smtClean="0">
                <a:solidFill>
                  <a:schemeClr val="bg1">
                    <a:lumMod val="50000"/>
                  </a:schemeClr>
                </a:solidFill>
              </a:rPr>
              <a:t>Vol 29, No 3, p273</a:t>
            </a:r>
            <a:endParaRPr 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3041" y="1144850"/>
            <a:ext cx="7837846" cy="349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2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Not always that simple …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990" y="1590645"/>
            <a:ext cx="3044130" cy="31884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1137" y="1590644"/>
            <a:ext cx="3121196" cy="31884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8351" y="843271"/>
            <a:ext cx="357404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DAPI_3.tif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Pick a 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8407" y="2759776"/>
            <a:ext cx="607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vs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89160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Aims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65021" y="834001"/>
            <a:ext cx="8138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Introduction to fundamental image analysis principles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Using </a:t>
            </a: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/FIJI (but everything is general)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solidFill>
                  <a:schemeClr val="tx2"/>
                </a:solidFill>
              </a:rPr>
              <a:t>Convert biological question into computational problem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31632" y="2817773"/>
            <a:ext cx="2359167" cy="537044"/>
          </a:xfrm>
        </p:spPr>
        <p:txBody>
          <a:bodyPr/>
          <a:lstStyle/>
          <a:p>
            <a:r>
              <a:rPr lang="en-US" sz="1800" dirty="0" smtClean="0"/>
              <a:t>Disclaimer:</a:t>
            </a:r>
          </a:p>
          <a:p>
            <a:pPr lvl="1"/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5381521" y="4620280"/>
            <a:ext cx="3724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 smtClean="0">
                <a:solidFill>
                  <a:schemeClr val="tx2"/>
                </a:solidFill>
              </a:rPr>
              <a:t>Email me whenever – adam.tyson@icr.ac.uk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6921" y="3183661"/>
            <a:ext cx="65818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Some </a:t>
            </a:r>
            <a:r>
              <a:rPr lang="en-US" sz="1400" dirty="0" smtClean="0">
                <a:solidFill>
                  <a:schemeClr val="tx2"/>
                </a:solidFill>
              </a:rPr>
              <a:t>parts may be obvious, bear with me.</a:t>
            </a:r>
            <a:endParaRPr lang="en-US" sz="14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The focus is on understanding image analysis, not pressing buttons.</a:t>
            </a:r>
            <a:endParaRPr lang="en-US" sz="14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Like anything, requires practice.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57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69016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680" y="2126402"/>
            <a:ext cx="2163208" cy="215688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93285" y="1513290"/>
            <a:ext cx="16181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Sample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54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69016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053" y="2114338"/>
            <a:ext cx="2156883" cy="21568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680" y="2126402"/>
            <a:ext cx="2163208" cy="2156883"/>
          </a:xfrm>
          <a:prstGeom prst="rect">
            <a:avLst/>
          </a:prstGeom>
        </p:spPr>
      </p:pic>
      <p:sp>
        <p:nvSpPr>
          <p:cNvPr id="11" name="Multiply 10"/>
          <p:cNvSpPr/>
          <p:nvPr/>
        </p:nvSpPr>
        <p:spPr>
          <a:xfrm>
            <a:off x="2560320" y="2839720"/>
            <a:ext cx="614680" cy="640080"/>
          </a:xfrm>
          <a:prstGeom prst="mathMultiply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3285" y="1513290"/>
            <a:ext cx="16181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Sample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18644" y="1527945"/>
            <a:ext cx="21012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Microscope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30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69016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053" y="2114338"/>
            <a:ext cx="2156883" cy="21568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1920" y="2114338"/>
            <a:ext cx="2113279" cy="21442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680" y="2126402"/>
            <a:ext cx="2163208" cy="2156883"/>
          </a:xfrm>
          <a:prstGeom prst="rect">
            <a:avLst/>
          </a:prstGeom>
        </p:spPr>
      </p:pic>
      <p:sp>
        <p:nvSpPr>
          <p:cNvPr id="11" name="Multiply 10"/>
          <p:cNvSpPr/>
          <p:nvPr/>
        </p:nvSpPr>
        <p:spPr>
          <a:xfrm>
            <a:off x="2560320" y="2839720"/>
            <a:ext cx="614680" cy="640080"/>
          </a:xfrm>
          <a:prstGeom prst="mathMultiply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qual 11"/>
          <p:cNvSpPr/>
          <p:nvPr/>
        </p:nvSpPr>
        <p:spPr>
          <a:xfrm>
            <a:off x="5671608" y="2917823"/>
            <a:ext cx="619760" cy="574040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3285" y="1513290"/>
            <a:ext cx="16181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Sample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18644" y="1527945"/>
            <a:ext cx="21012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Microscope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19501" y="1507074"/>
            <a:ext cx="16181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Image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20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646" y="1546329"/>
            <a:ext cx="2113279" cy="214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7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053" y="1570778"/>
            <a:ext cx="2156883" cy="21568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646" y="1546329"/>
            <a:ext cx="2113279" cy="2144226"/>
          </a:xfrm>
          <a:prstGeom prst="rect">
            <a:avLst/>
          </a:prstGeom>
        </p:spPr>
      </p:pic>
      <p:sp>
        <p:nvSpPr>
          <p:cNvPr id="3" name="Division 2"/>
          <p:cNvSpPr/>
          <p:nvPr/>
        </p:nvSpPr>
        <p:spPr>
          <a:xfrm>
            <a:off x="2523888" y="2334574"/>
            <a:ext cx="751840" cy="653417"/>
          </a:xfrm>
          <a:prstGeom prst="mathDivid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23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053" y="1570778"/>
            <a:ext cx="2156883" cy="21568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646" y="1546329"/>
            <a:ext cx="2113279" cy="21442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4044" y="1570777"/>
            <a:ext cx="2163208" cy="2156883"/>
          </a:xfrm>
          <a:prstGeom prst="rect">
            <a:avLst/>
          </a:prstGeom>
        </p:spPr>
      </p:pic>
      <p:sp>
        <p:nvSpPr>
          <p:cNvPr id="12" name="Equal 11"/>
          <p:cNvSpPr/>
          <p:nvPr/>
        </p:nvSpPr>
        <p:spPr>
          <a:xfrm>
            <a:off x="5671608" y="2374263"/>
            <a:ext cx="619760" cy="574040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Division 2"/>
          <p:cNvSpPr/>
          <p:nvPr/>
        </p:nvSpPr>
        <p:spPr>
          <a:xfrm>
            <a:off x="2523888" y="2334574"/>
            <a:ext cx="751840" cy="653417"/>
          </a:xfrm>
          <a:prstGeom prst="mathDivid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9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053" y="1570778"/>
            <a:ext cx="2156883" cy="21568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646" y="1546329"/>
            <a:ext cx="2113279" cy="21442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4044" y="1570777"/>
            <a:ext cx="2163208" cy="2156883"/>
          </a:xfrm>
          <a:prstGeom prst="rect">
            <a:avLst/>
          </a:prstGeom>
        </p:spPr>
      </p:pic>
      <p:sp>
        <p:nvSpPr>
          <p:cNvPr id="12" name="Equal 11"/>
          <p:cNvSpPr/>
          <p:nvPr/>
        </p:nvSpPr>
        <p:spPr>
          <a:xfrm>
            <a:off x="5671608" y="2374263"/>
            <a:ext cx="619760" cy="574040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Division 2"/>
          <p:cNvSpPr/>
          <p:nvPr/>
        </p:nvSpPr>
        <p:spPr>
          <a:xfrm>
            <a:off x="2523888" y="2334574"/>
            <a:ext cx="751840" cy="653417"/>
          </a:xfrm>
          <a:prstGeom prst="mathDivid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275728" y="4014403"/>
            <a:ext cx="2156883" cy="954107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How to calculate??</a:t>
            </a:r>
          </a:p>
        </p:txBody>
      </p:sp>
      <p:sp>
        <p:nvSpPr>
          <p:cNvPr id="4" name="Rectangle 3"/>
          <p:cNvSpPr/>
          <p:nvPr/>
        </p:nvSpPr>
        <p:spPr>
          <a:xfrm>
            <a:off x="3263053" y="1570778"/>
            <a:ext cx="2156883" cy="2156883"/>
          </a:xfrm>
          <a:prstGeom prst="rect">
            <a:avLst/>
          </a:prstGeom>
          <a:noFill/>
          <a:ln w="762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12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 – Gaussian smoothing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14442" y="745385"/>
            <a:ext cx="6378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Seems arbitrary, but smoothing is often a key step in image processing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18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 – Gaussian smoothing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14442" y="745385"/>
            <a:ext cx="6378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Seems arbitrary, but smoothing is often a key step in image processing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1920" y="1099328"/>
            <a:ext cx="4025198" cy="38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4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 – Gaussian smoothing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14442" y="745385"/>
            <a:ext cx="6378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Seems arbitrary, but smoothing is often a key step in image processing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1920" y="1099328"/>
            <a:ext cx="4025198" cy="38362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4442" y="3615584"/>
            <a:ext cx="2587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Try a value of 200 pixels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65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6480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 – Gaussian smoothing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160" y="1378240"/>
            <a:ext cx="3201574" cy="327009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14442" y="745385"/>
            <a:ext cx="6378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May need to adjust brightness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58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 – Gaussian smoothing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160" y="1378240"/>
            <a:ext cx="3201574" cy="32700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95799" y="899160"/>
            <a:ext cx="4255815" cy="374917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14442" y="745385"/>
            <a:ext cx="6378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May need to adjust brightness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59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666" y="872064"/>
            <a:ext cx="3138095" cy="3435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8233" y="1846184"/>
            <a:ext cx="1364233" cy="149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3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666" y="872064"/>
            <a:ext cx="3138095" cy="34358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0103" y="1020476"/>
            <a:ext cx="3385097" cy="339404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221480" y="2617894"/>
            <a:ext cx="8781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77558" y="4534924"/>
            <a:ext cx="3400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(Open a new DAPI_3.tif)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5143" y="1994088"/>
            <a:ext cx="1370218" cy="142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5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66160" y="380042"/>
            <a:ext cx="7001440" cy="747374"/>
          </a:xfrm>
        </p:spPr>
        <p:txBody>
          <a:bodyPr/>
          <a:lstStyle/>
          <a:p>
            <a:r>
              <a:rPr lang="en-US" dirty="0" smtClean="0"/>
              <a:t>Now try </a:t>
            </a:r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823" y="1104588"/>
            <a:ext cx="2925725" cy="293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66160" y="380042"/>
            <a:ext cx="7001440" cy="747374"/>
          </a:xfrm>
        </p:spPr>
        <p:txBody>
          <a:bodyPr/>
          <a:lstStyle/>
          <a:p>
            <a:r>
              <a:rPr lang="en-US" dirty="0" smtClean="0"/>
              <a:t>Now try </a:t>
            </a:r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823" y="1104588"/>
            <a:ext cx="2925725" cy="29334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6509" y="1049001"/>
            <a:ext cx="2933458" cy="29334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495" y="4297475"/>
            <a:ext cx="6378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Better, but not great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6613" y="1442432"/>
            <a:ext cx="1435830" cy="1330373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745462" y="2952373"/>
            <a:ext cx="8781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05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Morphological operations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3161" y="784600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Processing of (usually binary) images based on shape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7616" y="1239873"/>
            <a:ext cx="5461284" cy="372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0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Morphological operations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3161" y="784600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Try on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773" y="2112056"/>
            <a:ext cx="2643902" cy="28014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9760" y="1724047"/>
            <a:ext cx="21031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tx2"/>
                </a:solidFill>
              </a:rPr>
              <a:t>Thresholded</a:t>
            </a:r>
            <a:endParaRPr lang="en-US" sz="2400" dirty="0" smtClean="0">
              <a:solidFill>
                <a:schemeClr val="tx2"/>
              </a:solidFill>
            </a:endParaRPr>
          </a:p>
          <a:p>
            <a:endParaRPr lang="en-US" sz="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14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Morphological operations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3161" y="784600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Try on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773" y="2112056"/>
            <a:ext cx="2643902" cy="28014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5325" y="2112056"/>
            <a:ext cx="2609662" cy="28014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93471" y="1684049"/>
            <a:ext cx="13319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Eroded</a:t>
            </a:r>
          </a:p>
          <a:p>
            <a:endParaRPr lang="en-US" sz="6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9760" y="1724047"/>
            <a:ext cx="21031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tx2"/>
                </a:solidFill>
              </a:rPr>
              <a:t>Thresholded</a:t>
            </a:r>
            <a:endParaRPr lang="en-US" sz="2400" dirty="0" smtClean="0">
              <a:solidFill>
                <a:schemeClr val="tx2"/>
              </a:solidFill>
            </a:endParaRPr>
          </a:p>
          <a:p>
            <a:endParaRPr lang="en-US" sz="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99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Morphological operations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3161" y="784600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Try on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773" y="2112056"/>
            <a:ext cx="2643902" cy="28014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9637" y="2112056"/>
            <a:ext cx="2633127" cy="28014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5325" y="2112056"/>
            <a:ext cx="2609662" cy="28014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93471" y="1684049"/>
            <a:ext cx="13319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Eroded</a:t>
            </a:r>
          </a:p>
          <a:p>
            <a:endParaRPr lang="en-US" sz="6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9760" y="1724047"/>
            <a:ext cx="21031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tx2"/>
                </a:solidFill>
              </a:rPr>
              <a:t>Thresholded</a:t>
            </a:r>
            <a:endParaRPr lang="en-US" sz="2400" dirty="0" smtClean="0">
              <a:solidFill>
                <a:schemeClr val="tx2"/>
              </a:solidFill>
            </a:endParaRPr>
          </a:p>
          <a:p>
            <a:endParaRPr lang="en-US" sz="600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84551" y="1369845"/>
            <a:ext cx="2175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Dilated and closed </a:t>
            </a:r>
          </a:p>
          <a:p>
            <a:pPr algn="ctr"/>
            <a:endParaRPr lang="en-US" sz="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71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022" y="798220"/>
            <a:ext cx="6274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Are you currently using microscopy or planning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 – separate objects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96281" y="1005608"/>
            <a:ext cx="3639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From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361" y="1851025"/>
            <a:ext cx="2286246" cy="228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 – separate objects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96281" y="1005608"/>
            <a:ext cx="3639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From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361" y="1851025"/>
            <a:ext cx="2286246" cy="22883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4984" y="1260627"/>
            <a:ext cx="2724846" cy="287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 – separate objects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96281" y="1005608"/>
            <a:ext cx="3639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From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361" y="1851025"/>
            <a:ext cx="2286246" cy="22883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11221" y="1851025"/>
            <a:ext cx="2329145" cy="2299393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2877170" y="2917798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4984" y="1260627"/>
            <a:ext cx="2724846" cy="287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21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13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7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7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19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5400675" y="4232275"/>
            <a:ext cx="2797175" cy="361950"/>
            <a:chOff x="5400675" y="4232275"/>
            <a:chExt cx="2797175" cy="361950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5400675" y="423227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769225" y="4232275"/>
              <a:ext cx="42862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881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5400675" y="4232275"/>
            <a:ext cx="2797175" cy="361950"/>
            <a:chOff x="5400675" y="4232275"/>
            <a:chExt cx="2797175" cy="361950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5400675" y="423227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769225" y="4232275"/>
              <a:ext cx="42862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5400675" y="3784670"/>
            <a:ext cx="2990850" cy="361950"/>
            <a:chOff x="5400675" y="3784670"/>
            <a:chExt cx="2990850" cy="361950"/>
          </a:xfrm>
        </p:grpSpPr>
        <p:cxnSp>
          <p:nvCxnSpPr>
            <p:cNvPr id="37" name="Straight Arrow Connector 36"/>
            <p:cNvCxnSpPr/>
            <p:nvPr/>
          </p:nvCxnSpPr>
          <p:spPr>
            <a:xfrm flipV="1">
              <a:off x="5400675" y="3784670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102350" y="3784670"/>
              <a:ext cx="4635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575550" y="3784670"/>
              <a:ext cx="8159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061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5400675" y="4232275"/>
            <a:ext cx="2797175" cy="361950"/>
            <a:chOff x="5400675" y="4232275"/>
            <a:chExt cx="2797175" cy="361950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5400675" y="423227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769225" y="4232275"/>
              <a:ext cx="42862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5400675" y="3784670"/>
            <a:ext cx="2990850" cy="361950"/>
            <a:chOff x="5400675" y="3784670"/>
            <a:chExt cx="2990850" cy="361950"/>
          </a:xfrm>
        </p:grpSpPr>
        <p:cxnSp>
          <p:nvCxnSpPr>
            <p:cNvPr id="37" name="Straight Arrow Connector 36"/>
            <p:cNvCxnSpPr/>
            <p:nvPr/>
          </p:nvCxnSpPr>
          <p:spPr>
            <a:xfrm flipV="1">
              <a:off x="5400675" y="3784670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102350" y="3784670"/>
              <a:ext cx="4635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575550" y="3784670"/>
              <a:ext cx="8159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5400675" y="3286195"/>
            <a:ext cx="3073400" cy="361950"/>
            <a:chOff x="5400675" y="3286195"/>
            <a:chExt cx="3073400" cy="361950"/>
          </a:xfrm>
        </p:grpSpPr>
        <p:cxnSp>
          <p:nvCxnSpPr>
            <p:cNvPr id="38" name="Straight Arrow Connector 37"/>
            <p:cNvCxnSpPr/>
            <p:nvPr/>
          </p:nvCxnSpPr>
          <p:spPr>
            <a:xfrm flipV="1">
              <a:off x="5400675" y="328619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7477125" y="3286195"/>
              <a:ext cx="9969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6038850" y="3286195"/>
              <a:ext cx="6667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903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022" y="798220"/>
            <a:ext cx="62743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Are you currently using microscopy or planning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system(s)?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Confocal/spinning disk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High content (</a:t>
            </a:r>
            <a:r>
              <a:rPr lang="en-US" dirty="0" err="1" smtClean="0">
                <a:solidFill>
                  <a:schemeClr val="tx2"/>
                </a:solidFill>
              </a:rPr>
              <a:t>Celigo</a:t>
            </a:r>
            <a:r>
              <a:rPr lang="en-US" dirty="0" smtClean="0">
                <a:solidFill>
                  <a:schemeClr val="tx2"/>
                </a:solidFill>
              </a:rPr>
              <a:t>/Operetta/</a:t>
            </a:r>
            <a:r>
              <a:rPr lang="en-US" dirty="0" err="1" smtClean="0">
                <a:solidFill>
                  <a:schemeClr val="tx2"/>
                </a:solidFill>
              </a:rPr>
              <a:t>ImageXpress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 others?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80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5400675" y="4232275"/>
            <a:ext cx="2797175" cy="361950"/>
            <a:chOff x="5400675" y="4232275"/>
            <a:chExt cx="2797175" cy="361950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5400675" y="423227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769225" y="4232275"/>
              <a:ext cx="42862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5400675" y="3784670"/>
            <a:ext cx="2990850" cy="361950"/>
            <a:chOff x="5400675" y="3784670"/>
            <a:chExt cx="2990850" cy="361950"/>
          </a:xfrm>
        </p:grpSpPr>
        <p:cxnSp>
          <p:nvCxnSpPr>
            <p:cNvPr id="37" name="Straight Arrow Connector 36"/>
            <p:cNvCxnSpPr/>
            <p:nvPr/>
          </p:nvCxnSpPr>
          <p:spPr>
            <a:xfrm flipV="1">
              <a:off x="5400675" y="3784670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102350" y="3784670"/>
              <a:ext cx="4635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575550" y="3784670"/>
              <a:ext cx="8159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5400675" y="3286195"/>
            <a:ext cx="3073400" cy="361950"/>
            <a:chOff x="5400675" y="3286195"/>
            <a:chExt cx="3073400" cy="361950"/>
          </a:xfrm>
        </p:grpSpPr>
        <p:cxnSp>
          <p:nvCxnSpPr>
            <p:cNvPr id="38" name="Straight Arrow Connector 37"/>
            <p:cNvCxnSpPr/>
            <p:nvPr/>
          </p:nvCxnSpPr>
          <p:spPr>
            <a:xfrm flipV="1">
              <a:off x="5400675" y="328619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7477125" y="3286195"/>
              <a:ext cx="9969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6038850" y="3286195"/>
              <a:ext cx="6667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5400675" y="2747949"/>
            <a:ext cx="3108325" cy="400050"/>
            <a:chOff x="5400675" y="2747949"/>
            <a:chExt cx="3108325" cy="400050"/>
          </a:xfrm>
        </p:grpSpPr>
        <p:cxnSp>
          <p:nvCxnSpPr>
            <p:cNvPr id="39" name="Straight Arrow Connector 38"/>
            <p:cNvCxnSpPr/>
            <p:nvPr/>
          </p:nvCxnSpPr>
          <p:spPr>
            <a:xfrm flipV="1">
              <a:off x="5400675" y="2786049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5965825" y="2747949"/>
              <a:ext cx="25431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99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5400675" y="4232275"/>
            <a:ext cx="2797175" cy="361950"/>
            <a:chOff x="5400675" y="4232275"/>
            <a:chExt cx="2797175" cy="361950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5400675" y="423227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769225" y="4232275"/>
              <a:ext cx="42862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5400675" y="3784670"/>
            <a:ext cx="2990850" cy="361950"/>
            <a:chOff x="5400675" y="3784670"/>
            <a:chExt cx="2990850" cy="361950"/>
          </a:xfrm>
        </p:grpSpPr>
        <p:cxnSp>
          <p:nvCxnSpPr>
            <p:cNvPr id="37" name="Straight Arrow Connector 36"/>
            <p:cNvCxnSpPr/>
            <p:nvPr/>
          </p:nvCxnSpPr>
          <p:spPr>
            <a:xfrm flipV="1">
              <a:off x="5400675" y="3784670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102350" y="3784670"/>
              <a:ext cx="4635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575550" y="3784670"/>
              <a:ext cx="8159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5400675" y="3286195"/>
            <a:ext cx="3073400" cy="361950"/>
            <a:chOff x="5400675" y="3286195"/>
            <a:chExt cx="3073400" cy="361950"/>
          </a:xfrm>
        </p:grpSpPr>
        <p:cxnSp>
          <p:nvCxnSpPr>
            <p:cNvPr id="38" name="Straight Arrow Connector 37"/>
            <p:cNvCxnSpPr/>
            <p:nvPr/>
          </p:nvCxnSpPr>
          <p:spPr>
            <a:xfrm flipV="1">
              <a:off x="5400675" y="328619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7477125" y="3286195"/>
              <a:ext cx="9969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6038850" y="3286195"/>
              <a:ext cx="6667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5400675" y="2747949"/>
            <a:ext cx="3108325" cy="400050"/>
            <a:chOff x="5400675" y="2747949"/>
            <a:chExt cx="3108325" cy="400050"/>
          </a:xfrm>
        </p:grpSpPr>
        <p:cxnSp>
          <p:nvCxnSpPr>
            <p:cNvPr id="39" name="Straight Arrow Connector 38"/>
            <p:cNvCxnSpPr/>
            <p:nvPr/>
          </p:nvCxnSpPr>
          <p:spPr>
            <a:xfrm flipV="1">
              <a:off x="5400675" y="2786049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5965825" y="2747949"/>
              <a:ext cx="25431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3" name="Straight Connector 72"/>
          <p:cNvCxnSpPr/>
          <p:nvPr/>
        </p:nvCxnSpPr>
        <p:spPr>
          <a:xfrm>
            <a:off x="7102334" y="1823375"/>
            <a:ext cx="0" cy="2523821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521333" y="4278973"/>
            <a:ext cx="124789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Watershed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23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912431" cy="846192"/>
          </a:xfrm>
        </p:spPr>
        <p:txBody>
          <a:bodyPr/>
          <a:lstStyle/>
          <a:p>
            <a:r>
              <a:rPr lang="en-US" dirty="0" smtClean="0"/>
              <a:t>Filters - Gaussian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482" y="1800086"/>
            <a:ext cx="2002251" cy="20239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2992" y="2219055"/>
            <a:ext cx="3010194" cy="1403964"/>
          </a:xfrm>
          <a:prstGeom prst="rect">
            <a:avLst/>
          </a:prstGeom>
        </p:spPr>
      </p:pic>
      <p:sp>
        <p:nvSpPr>
          <p:cNvPr id="40" name="Multiply 39"/>
          <p:cNvSpPr/>
          <p:nvPr/>
        </p:nvSpPr>
        <p:spPr>
          <a:xfrm>
            <a:off x="2312522" y="2561376"/>
            <a:ext cx="614680" cy="640080"/>
          </a:xfrm>
          <a:prstGeom prst="mathMultiply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Equal 40"/>
          <p:cNvSpPr/>
          <p:nvPr/>
        </p:nvSpPr>
        <p:spPr>
          <a:xfrm>
            <a:off x="6101990" y="2594396"/>
            <a:ext cx="619760" cy="574040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9445" y="1760715"/>
            <a:ext cx="2097563" cy="208625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629079" y="1645782"/>
            <a:ext cx="1665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Large kernel (200 pix)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85561" y="4279148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Correct inhomogeneous illumination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72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9445" y="1768866"/>
            <a:ext cx="2067855" cy="206423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912431" cy="846192"/>
          </a:xfrm>
        </p:spPr>
        <p:txBody>
          <a:bodyPr/>
          <a:lstStyle/>
          <a:p>
            <a:r>
              <a:rPr lang="en-US" dirty="0" smtClean="0"/>
              <a:t>Filters - Gaussian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482" y="1808238"/>
            <a:ext cx="2002251" cy="20239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2991" y="2245000"/>
            <a:ext cx="2897716" cy="1289135"/>
          </a:xfrm>
          <a:prstGeom prst="rect">
            <a:avLst/>
          </a:prstGeom>
        </p:spPr>
      </p:pic>
      <p:sp>
        <p:nvSpPr>
          <p:cNvPr id="40" name="Multiply 39"/>
          <p:cNvSpPr/>
          <p:nvPr/>
        </p:nvSpPr>
        <p:spPr>
          <a:xfrm>
            <a:off x="2312522" y="2569528"/>
            <a:ext cx="614680" cy="640080"/>
          </a:xfrm>
          <a:prstGeom prst="mathMultiply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Equal 40"/>
          <p:cNvSpPr/>
          <p:nvPr/>
        </p:nvSpPr>
        <p:spPr>
          <a:xfrm>
            <a:off x="6101990" y="2602548"/>
            <a:ext cx="619760" cy="574040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5561" y="4279148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Smooth intensity variations for </a:t>
            </a:r>
            <a:r>
              <a:rPr lang="en-US" sz="2000" dirty="0" err="1" smtClean="0">
                <a:solidFill>
                  <a:schemeClr val="tx2"/>
                </a:solidFill>
              </a:rPr>
              <a:t>thresholding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9079" y="1645782"/>
            <a:ext cx="1665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Small kernel (8 pix)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8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912431" cy="846192"/>
          </a:xfrm>
        </p:spPr>
        <p:txBody>
          <a:bodyPr/>
          <a:lstStyle/>
          <a:p>
            <a:r>
              <a:rPr lang="en-US" dirty="0" smtClean="0"/>
              <a:t>Filters - Gaussian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80760" y="884014"/>
            <a:ext cx="7386890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</a:t>
            </a:r>
            <a:r>
              <a:rPr lang="en-US" sz="2000" dirty="0" err="1" smtClean="0">
                <a:solidFill>
                  <a:schemeClr val="tx2"/>
                </a:solidFill>
              </a:rPr>
              <a:t>foci.tif</a:t>
            </a:r>
            <a:r>
              <a:rPr lang="en-US" sz="2000" dirty="0" smtClean="0">
                <a:solidFill>
                  <a:schemeClr val="tx2"/>
                </a:solidFill>
              </a:rPr>
              <a:t> &amp; try </a:t>
            </a:r>
            <a:r>
              <a:rPr lang="en-US" sz="2000" dirty="0" err="1" smtClean="0">
                <a:solidFill>
                  <a:schemeClr val="tx2"/>
                </a:solidFill>
              </a:rPr>
              <a:t>thresholding</a:t>
            </a:r>
            <a:r>
              <a:rPr lang="en-US" sz="2000" dirty="0" smtClean="0">
                <a:solidFill>
                  <a:schemeClr val="tx2"/>
                </a:solidFill>
              </a:rPr>
              <a:t> (to segment whole nuclei)</a:t>
            </a:r>
            <a:endParaRPr lang="en-US" sz="2000" baseline="-25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aseline="-25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Apply Gaussian smoothing (use preview) &amp; try again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422" y="2025873"/>
            <a:ext cx="2523986" cy="2291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60510" y="2219185"/>
            <a:ext cx="2488517" cy="245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912431" cy="846192"/>
          </a:xfrm>
        </p:spPr>
        <p:txBody>
          <a:bodyPr/>
          <a:lstStyle/>
          <a:p>
            <a:r>
              <a:rPr lang="en-US" dirty="0" smtClean="0"/>
              <a:t>Filters - Gaussian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80760" y="884014"/>
            <a:ext cx="6803177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</a:t>
            </a:r>
            <a:r>
              <a:rPr lang="en-US" sz="2000" dirty="0" err="1" smtClean="0">
                <a:solidFill>
                  <a:schemeClr val="tx2"/>
                </a:solidFill>
              </a:rPr>
              <a:t>foci.tif</a:t>
            </a:r>
            <a:r>
              <a:rPr lang="en-US" sz="2000" dirty="0" smtClean="0">
                <a:solidFill>
                  <a:schemeClr val="tx2"/>
                </a:solidFill>
              </a:rPr>
              <a:t> &amp; try </a:t>
            </a:r>
            <a:r>
              <a:rPr lang="en-US" sz="2000" dirty="0" err="1" smtClean="0">
                <a:solidFill>
                  <a:schemeClr val="tx2"/>
                </a:solidFill>
              </a:rPr>
              <a:t>thresholding</a:t>
            </a:r>
            <a:endParaRPr lang="en-US" sz="2000" baseline="-25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aseline="-25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Apply Gaussian smoothing (use preview) &amp; try again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422" y="2025873"/>
            <a:ext cx="2523986" cy="2291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60510" y="2219185"/>
            <a:ext cx="2488517" cy="2455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1705" y="2219185"/>
            <a:ext cx="2488517" cy="241757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48679" y="3086004"/>
            <a:ext cx="603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81054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Edge detection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57051" y="1844913"/>
            <a:ext cx="2697043" cy="694542"/>
            <a:chOff x="691906" y="1758226"/>
            <a:chExt cx="1955918" cy="538515"/>
          </a:xfrm>
        </p:grpSpPr>
        <p:grpSp>
          <p:nvGrpSpPr>
            <p:cNvPr id="9" name="Group 8"/>
            <p:cNvGrpSpPr/>
            <p:nvPr/>
          </p:nvGrpSpPr>
          <p:grpSpPr>
            <a:xfrm>
              <a:off x="691906" y="1758226"/>
              <a:ext cx="1955918" cy="538515"/>
              <a:chOff x="853440" y="1356360"/>
              <a:chExt cx="2184400" cy="746760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Freeform 2"/>
            <p:cNvSpPr/>
            <p:nvPr/>
          </p:nvSpPr>
          <p:spPr>
            <a:xfrm>
              <a:off x="703968" y="1905906"/>
              <a:ext cx="1886940" cy="387903"/>
            </a:xfrm>
            <a:custGeom>
              <a:avLst/>
              <a:gdLst>
                <a:gd name="connsiteX0" fmla="*/ 0 w 2645009"/>
                <a:gd name="connsiteY0" fmla="*/ 542260 h 543741"/>
                <a:gd name="connsiteX1" fmla="*/ 294572 w 2645009"/>
                <a:gd name="connsiteY1" fmla="*/ 444069 h 543741"/>
                <a:gd name="connsiteX2" fmla="*/ 653581 w 2645009"/>
                <a:gd name="connsiteY2" fmla="*/ 78923 h 543741"/>
                <a:gd name="connsiteX3" fmla="*/ 1632419 w 2645009"/>
                <a:gd name="connsiteY3" fmla="*/ 32896 h 543741"/>
                <a:gd name="connsiteX4" fmla="*/ 2052797 w 2645009"/>
                <a:gd name="connsiteY4" fmla="*/ 477822 h 543741"/>
                <a:gd name="connsiteX5" fmla="*/ 2645009 w 2645009"/>
                <a:gd name="connsiteY5" fmla="*/ 533054 h 54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45009" h="543741">
                  <a:moveTo>
                    <a:pt x="0" y="542260"/>
                  </a:moveTo>
                  <a:cubicBezTo>
                    <a:pt x="92821" y="531776"/>
                    <a:pt x="185642" y="521292"/>
                    <a:pt x="294572" y="444069"/>
                  </a:cubicBezTo>
                  <a:cubicBezTo>
                    <a:pt x="403502" y="366846"/>
                    <a:pt x="430607" y="147452"/>
                    <a:pt x="653581" y="78923"/>
                  </a:cubicBezTo>
                  <a:cubicBezTo>
                    <a:pt x="876555" y="10394"/>
                    <a:pt x="1399216" y="-33587"/>
                    <a:pt x="1632419" y="32896"/>
                  </a:cubicBezTo>
                  <a:cubicBezTo>
                    <a:pt x="1865622" y="99379"/>
                    <a:pt x="1884032" y="394462"/>
                    <a:pt x="2052797" y="477822"/>
                  </a:cubicBezTo>
                  <a:cubicBezTo>
                    <a:pt x="2221562" y="561182"/>
                    <a:pt x="2433285" y="547118"/>
                    <a:pt x="2645009" y="533054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057051" y="3326582"/>
            <a:ext cx="2697044" cy="1164461"/>
            <a:chOff x="920537" y="3178921"/>
            <a:chExt cx="1955918" cy="902868"/>
          </a:xfrm>
        </p:grpSpPr>
        <p:grpSp>
          <p:nvGrpSpPr>
            <p:cNvPr id="13" name="Group 12"/>
            <p:cNvGrpSpPr/>
            <p:nvPr/>
          </p:nvGrpSpPr>
          <p:grpSpPr>
            <a:xfrm>
              <a:off x="920537" y="3178921"/>
              <a:ext cx="1955918" cy="553974"/>
              <a:chOff x="853440" y="1356360"/>
              <a:chExt cx="2184400" cy="74676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Freeform 4"/>
            <p:cNvSpPr/>
            <p:nvPr/>
          </p:nvSpPr>
          <p:spPr>
            <a:xfrm>
              <a:off x="935860" y="3393854"/>
              <a:ext cx="1801569" cy="687935"/>
            </a:xfrm>
            <a:custGeom>
              <a:avLst/>
              <a:gdLst>
                <a:gd name="connsiteX0" fmla="*/ 0 w 2525340"/>
                <a:gd name="connsiteY0" fmla="*/ 473749 h 964310"/>
                <a:gd name="connsiteX1" fmla="*/ 266956 w 2525340"/>
                <a:gd name="connsiteY1" fmla="*/ 323395 h 964310"/>
                <a:gd name="connsiteX2" fmla="*/ 380489 w 2525340"/>
                <a:gd name="connsiteY2" fmla="*/ 50302 h 964310"/>
                <a:gd name="connsiteX3" fmla="*/ 524706 w 2525340"/>
                <a:gd name="connsiteY3" fmla="*/ 34960 h 964310"/>
                <a:gd name="connsiteX4" fmla="*/ 616760 w 2525340"/>
                <a:gd name="connsiteY4" fmla="*/ 418517 h 964310"/>
                <a:gd name="connsiteX5" fmla="*/ 834620 w 2525340"/>
                <a:gd name="connsiteY5" fmla="*/ 464544 h 964310"/>
                <a:gd name="connsiteX6" fmla="*/ 1141466 w 2525340"/>
                <a:gd name="connsiteY6" fmla="*/ 476818 h 964310"/>
                <a:gd name="connsiteX7" fmla="*/ 1571050 w 2525340"/>
                <a:gd name="connsiteY7" fmla="*/ 464544 h 964310"/>
                <a:gd name="connsiteX8" fmla="*/ 1696856 w 2525340"/>
                <a:gd name="connsiteY8" fmla="*/ 522844 h 964310"/>
                <a:gd name="connsiteX9" fmla="*/ 1816526 w 2525340"/>
                <a:gd name="connsiteY9" fmla="*/ 927881 h 964310"/>
                <a:gd name="connsiteX10" fmla="*/ 1963812 w 2525340"/>
                <a:gd name="connsiteY10" fmla="*/ 903333 h 964310"/>
                <a:gd name="connsiteX11" fmla="*/ 2068140 w 2525340"/>
                <a:gd name="connsiteY11" fmla="*/ 559666 h 964310"/>
                <a:gd name="connsiteX12" fmla="*/ 2233836 w 2525340"/>
                <a:gd name="connsiteY12" fmla="*/ 486023 h 964310"/>
                <a:gd name="connsiteX13" fmla="*/ 2525340 w 2525340"/>
                <a:gd name="connsiteY13" fmla="*/ 479886 h 96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5340" h="964310">
                  <a:moveTo>
                    <a:pt x="0" y="473749"/>
                  </a:moveTo>
                  <a:cubicBezTo>
                    <a:pt x="101770" y="433859"/>
                    <a:pt x="203541" y="393970"/>
                    <a:pt x="266956" y="323395"/>
                  </a:cubicBezTo>
                  <a:cubicBezTo>
                    <a:pt x="330371" y="252820"/>
                    <a:pt x="337531" y="98374"/>
                    <a:pt x="380489" y="50302"/>
                  </a:cubicBezTo>
                  <a:cubicBezTo>
                    <a:pt x="423447" y="2230"/>
                    <a:pt x="485328" y="-26409"/>
                    <a:pt x="524706" y="34960"/>
                  </a:cubicBezTo>
                  <a:cubicBezTo>
                    <a:pt x="564084" y="96329"/>
                    <a:pt x="565108" y="346920"/>
                    <a:pt x="616760" y="418517"/>
                  </a:cubicBezTo>
                  <a:cubicBezTo>
                    <a:pt x="668412" y="490114"/>
                    <a:pt x="747169" y="454827"/>
                    <a:pt x="834620" y="464544"/>
                  </a:cubicBezTo>
                  <a:cubicBezTo>
                    <a:pt x="922071" y="474261"/>
                    <a:pt x="1018728" y="476818"/>
                    <a:pt x="1141466" y="476818"/>
                  </a:cubicBezTo>
                  <a:cubicBezTo>
                    <a:pt x="1264204" y="476818"/>
                    <a:pt x="1478485" y="456873"/>
                    <a:pt x="1571050" y="464544"/>
                  </a:cubicBezTo>
                  <a:cubicBezTo>
                    <a:pt x="1663615" y="472215"/>
                    <a:pt x="1655943" y="445621"/>
                    <a:pt x="1696856" y="522844"/>
                  </a:cubicBezTo>
                  <a:cubicBezTo>
                    <a:pt x="1737769" y="600067"/>
                    <a:pt x="1772033" y="864466"/>
                    <a:pt x="1816526" y="927881"/>
                  </a:cubicBezTo>
                  <a:cubicBezTo>
                    <a:pt x="1861019" y="991296"/>
                    <a:pt x="1921876" y="964702"/>
                    <a:pt x="1963812" y="903333"/>
                  </a:cubicBezTo>
                  <a:cubicBezTo>
                    <a:pt x="2005748" y="841964"/>
                    <a:pt x="2023136" y="629218"/>
                    <a:pt x="2068140" y="559666"/>
                  </a:cubicBezTo>
                  <a:cubicBezTo>
                    <a:pt x="2113144" y="490114"/>
                    <a:pt x="2157636" y="499320"/>
                    <a:pt x="2233836" y="486023"/>
                  </a:cubicBezTo>
                  <a:cubicBezTo>
                    <a:pt x="2310036" y="472726"/>
                    <a:pt x="2417688" y="476306"/>
                    <a:pt x="2525340" y="479886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0" y="2033721"/>
            <a:ext cx="737680" cy="4206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3" y="3395692"/>
            <a:ext cx="365792" cy="5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7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Edge detection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57051" y="1844913"/>
            <a:ext cx="2697043" cy="694542"/>
            <a:chOff x="691906" y="1758226"/>
            <a:chExt cx="1955918" cy="538515"/>
          </a:xfrm>
        </p:grpSpPr>
        <p:grpSp>
          <p:nvGrpSpPr>
            <p:cNvPr id="9" name="Group 8"/>
            <p:cNvGrpSpPr/>
            <p:nvPr/>
          </p:nvGrpSpPr>
          <p:grpSpPr>
            <a:xfrm>
              <a:off x="691906" y="1758226"/>
              <a:ext cx="1955918" cy="538515"/>
              <a:chOff x="853440" y="1356360"/>
              <a:chExt cx="2184400" cy="746760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Freeform 2"/>
            <p:cNvSpPr/>
            <p:nvPr/>
          </p:nvSpPr>
          <p:spPr>
            <a:xfrm>
              <a:off x="703968" y="1905906"/>
              <a:ext cx="1886940" cy="387903"/>
            </a:xfrm>
            <a:custGeom>
              <a:avLst/>
              <a:gdLst>
                <a:gd name="connsiteX0" fmla="*/ 0 w 2645009"/>
                <a:gd name="connsiteY0" fmla="*/ 542260 h 543741"/>
                <a:gd name="connsiteX1" fmla="*/ 294572 w 2645009"/>
                <a:gd name="connsiteY1" fmla="*/ 444069 h 543741"/>
                <a:gd name="connsiteX2" fmla="*/ 653581 w 2645009"/>
                <a:gd name="connsiteY2" fmla="*/ 78923 h 543741"/>
                <a:gd name="connsiteX3" fmla="*/ 1632419 w 2645009"/>
                <a:gd name="connsiteY3" fmla="*/ 32896 h 543741"/>
                <a:gd name="connsiteX4" fmla="*/ 2052797 w 2645009"/>
                <a:gd name="connsiteY4" fmla="*/ 477822 h 543741"/>
                <a:gd name="connsiteX5" fmla="*/ 2645009 w 2645009"/>
                <a:gd name="connsiteY5" fmla="*/ 533054 h 54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45009" h="543741">
                  <a:moveTo>
                    <a:pt x="0" y="542260"/>
                  </a:moveTo>
                  <a:cubicBezTo>
                    <a:pt x="92821" y="531776"/>
                    <a:pt x="185642" y="521292"/>
                    <a:pt x="294572" y="444069"/>
                  </a:cubicBezTo>
                  <a:cubicBezTo>
                    <a:pt x="403502" y="366846"/>
                    <a:pt x="430607" y="147452"/>
                    <a:pt x="653581" y="78923"/>
                  </a:cubicBezTo>
                  <a:cubicBezTo>
                    <a:pt x="876555" y="10394"/>
                    <a:pt x="1399216" y="-33587"/>
                    <a:pt x="1632419" y="32896"/>
                  </a:cubicBezTo>
                  <a:cubicBezTo>
                    <a:pt x="1865622" y="99379"/>
                    <a:pt x="1884032" y="394462"/>
                    <a:pt x="2052797" y="477822"/>
                  </a:cubicBezTo>
                  <a:cubicBezTo>
                    <a:pt x="2221562" y="561182"/>
                    <a:pt x="2433285" y="547118"/>
                    <a:pt x="2645009" y="533054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057051" y="3326582"/>
            <a:ext cx="2697044" cy="1164461"/>
            <a:chOff x="920537" y="3178921"/>
            <a:chExt cx="1955918" cy="902868"/>
          </a:xfrm>
        </p:grpSpPr>
        <p:grpSp>
          <p:nvGrpSpPr>
            <p:cNvPr id="13" name="Group 12"/>
            <p:cNvGrpSpPr/>
            <p:nvPr/>
          </p:nvGrpSpPr>
          <p:grpSpPr>
            <a:xfrm>
              <a:off x="920537" y="3178921"/>
              <a:ext cx="1955918" cy="553974"/>
              <a:chOff x="853440" y="1356360"/>
              <a:chExt cx="2184400" cy="74676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Freeform 4"/>
            <p:cNvSpPr/>
            <p:nvPr/>
          </p:nvSpPr>
          <p:spPr>
            <a:xfrm>
              <a:off x="935860" y="3393854"/>
              <a:ext cx="1801569" cy="687935"/>
            </a:xfrm>
            <a:custGeom>
              <a:avLst/>
              <a:gdLst>
                <a:gd name="connsiteX0" fmla="*/ 0 w 2525340"/>
                <a:gd name="connsiteY0" fmla="*/ 473749 h 964310"/>
                <a:gd name="connsiteX1" fmla="*/ 266956 w 2525340"/>
                <a:gd name="connsiteY1" fmla="*/ 323395 h 964310"/>
                <a:gd name="connsiteX2" fmla="*/ 380489 w 2525340"/>
                <a:gd name="connsiteY2" fmla="*/ 50302 h 964310"/>
                <a:gd name="connsiteX3" fmla="*/ 524706 w 2525340"/>
                <a:gd name="connsiteY3" fmla="*/ 34960 h 964310"/>
                <a:gd name="connsiteX4" fmla="*/ 616760 w 2525340"/>
                <a:gd name="connsiteY4" fmla="*/ 418517 h 964310"/>
                <a:gd name="connsiteX5" fmla="*/ 834620 w 2525340"/>
                <a:gd name="connsiteY5" fmla="*/ 464544 h 964310"/>
                <a:gd name="connsiteX6" fmla="*/ 1141466 w 2525340"/>
                <a:gd name="connsiteY6" fmla="*/ 476818 h 964310"/>
                <a:gd name="connsiteX7" fmla="*/ 1571050 w 2525340"/>
                <a:gd name="connsiteY7" fmla="*/ 464544 h 964310"/>
                <a:gd name="connsiteX8" fmla="*/ 1696856 w 2525340"/>
                <a:gd name="connsiteY8" fmla="*/ 522844 h 964310"/>
                <a:gd name="connsiteX9" fmla="*/ 1816526 w 2525340"/>
                <a:gd name="connsiteY9" fmla="*/ 927881 h 964310"/>
                <a:gd name="connsiteX10" fmla="*/ 1963812 w 2525340"/>
                <a:gd name="connsiteY10" fmla="*/ 903333 h 964310"/>
                <a:gd name="connsiteX11" fmla="*/ 2068140 w 2525340"/>
                <a:gd name="connsiteY11" fmla="*/ 559666 h 964310"/>
                <a:gd name="connsiteX12" fmla="*/ 2233836 w 2525340"/>
                <a:gd name="connsiteY12" fmla="*/ 486023 h 964310"/>
                <a:gd name="connsiteX13" fmla="*/ 2525340 w 2525340"/>
                <a:gd name="connsiteY13" fmla="*/ 479886 h 96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5340" h="964310">
                  <a:moveTo>
                    <a:pt x="0" y="473749"/>
                  </a:moveTo>
                  <a:cubicBezTo>
                    <a:pt x="101770" y="433859"/>
                    <a:pt x="203541" y="393970"/>
                    <a:pt x="266956" y="323395"/>
                  </a:cubicBezTo>
                  <a:cubicBezTo>
                    <a:pt x="330371" y="252820"/>
                    <a:pt x="337531" y="98374"/>
                    <a:pt x="380489" y="50302"/>
                  </a:cubicBezTo>
                  <a:cubicBezTo>
                    <a:pt x="423447" y="2230"/>
                    <a:pt x="485328" y="-26409"/>
                    <a:pt x="524706" y="34960"/>
                  </a:cubicBezTo>
                  <a:cubicBezTo>
                    <a:pt x="564084" y="96329"/>
                    <a:pt x="565108" y="346920"/>
                    <a:pt x="616760" y="418517"/>
                  </a:cubicBezTo>
                  <a:cubicBezTo>
                    <a:pt x="668412" y="490114"/>
                    <a:pt x="747169" y="454827"/>
                    <a:pt x="834620" y="464544"/>
                  </a:cubicBezTo>
                  <a:cubicBezTo>
                    <a:pt x="922071" y="474261"/>
                    <a:pt x="1018728" y="476818"/>
                    <a:pt x="1141466" y="476818"/>
                  </a:cubicBezTo>
                  <a:cubicBezTo>
                    <a:pt x="1264204" y="476818"/>
                    <a:pt x="1478485" y="456873"/>
                    <a:pt x="1571050" y="464544"/>
                  </a:cubicBezTo>
                  <a:cubicBezTo>
                    <a:pt x="1663615" y="472215"/>
                    <a:pt x="1655943" y="445621"/>
                    <a:pt x="1696856" y="522844"/>
                  </a:cubicBezTo>
                  <a:cubicBezTo>
                    <a:pt x="1737769" y="600067"/>
                    <a:pt x="1772033" y="864466"/>
                    <a:pt x="1816526" y="927881"/>
                  </a:cubicBezTo>
                  <a:cubicBezTo>
                    <a:pt x="1861019" y="991296"/>
                    <a:pt x="1921876" y="964702"/>
                    <a:pt x="1963812" y="903333"/>
                  </a:cubicBezTo>
                  <a:cubicBezTo>
                    <a:pt x="2005748" y="841964"/>
                    <a:pt x="2023136" y="629218"/>
                    <a:pt x="2068140" y="559666"/>
                  </a:cubicBezTo>
                  <a:cubicBezTo>
                    <a:pt x="2113144" y="490114"/>
                    <a:pt x="2157636" y="499320"/>
                    <a:pt x="2233836" y="486023"/>
                  </a:cubicBezTo>
                  <a:cubicBezTo>
                    <a:pt x="2310036" y="472726"/>
                    <a:pt x="2417688" y="476306"/>
                    <a:pt x="2525340" y="479886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911111" y="799519"/>
            <a:ext cx="4108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Approximate derivative: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</a:rPr>
              <a:t>The Sobel operator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0" y="2033721"/>
            <a:ext cx="737680" cy="4206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3" y="3391188"/>
            <a:ext cx="365792" cy="5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2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Edge detection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57051" y="1844913"/>
            <a:ext cx="2697043" cy="694542"/>
            <a:chOff x="691906" y="1758226"/>
            <a:chExt cx="1955918" cy="538515"/>
          </a:xfrm>
        </p:grpSpPr>
        <p:grpSp>
          <p:nvGrpSpPr>
            <p:cNvPr id="9" name="Group 8"/>
            <p:cNvGrpSpPr/>
            <p:nvPr/>
          </p:nvGrpSpPr>
          <p:grpSpPr>
            <a:xfrm>
              <a:off x="691906" y="1758226"/>
              <a:ext cx="1955918" cy="538515"/>
              <a:chOff x="853440" y="1356360"/>
              <a:chExt cx="2184400" cy="746760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Freeform 2"/>
            <p:cNvSpPr/>
            <p:nvPr/>
          </p:nvSpPr>
          <p:spPr>
            <a:xfrm>
              <a:off x="703968" y="1905906"/>
              <a:ext cx="1886940" cy="387903"/>
            </a:xfrm>
            <a:custGeom>
              <a:avLst/>
              <a:gdLst>
                <a:gd name="connsiteX0" fmla="*/ 0 w 2645009"/>
                <a:gd name="connsiteY0" fmla="*/ 542260 h 543741"/>
                <a:gd name="connsiteX1" fmla="*/ 294572 w 2645009"/>
                <a:gd name="connsiteY1" fmla="*/ 444069 h 543741"/>
                <a:gd name="connsiteX2" fmla="*/ 653581 w 2645009"/>
                <a:gd name="connsiteY2" fmla="*/ 78923 h 543741"/>
                <a:gd name="connsiteX3" fmla="*/ 1632419 w 2645009"/>
                <a:gd name="connsiteY3" fmla="*/ 32896 h 543741"/>
                <a:gd name="connsiteX4" fmla="*/ 2052797 w 2645009"/>
                <a:gd name="connsiteY4" fmla="*/ 477822 h 543741"/>
                <a:gd name="connsiteX5" fmla="*/ 2645009 w 2645009"/>
                <a:gd name="connsiteY5" fmla="*/ 533054 h 54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45009" h="543741">
                  <a:moveTo>
                    <a:pt x="0" y="542260"/>
                  </a:moveTo>
                  <a:cubicBezTo>
                    <a:pt x="92821" y="531776"/>
                    <a:pt x="185642" y="521292"/>
                    <a:pt x="294572" y="444069"/>
                  </a:cubicBezTo>
                  <a:cubicBezTo>
                    <a:pt x="403502" y="366846"/>
                    <a:pt x="430607" y="147452"/>
                    <a:pt x="653581" y="78923"/>
                  </a:cubicBezTo>
                  <a:cubicBezTo>
                    <a:pt x="876555" y="10394"/>
                    <a:pt x="1399216" y="-33587"/>
                    <a:pt x="1632419" y="32896"/>
                  </a:cubicBezTo>
                  <a:cubicBezTo>
                    <a:pt x="1865622" y="99379"/>
                    <a:pt x="1884032" y="394462"/>
                    <a:pt x="2052797" y="477822"/>
                  </a:cubicBezTo>
                  <a:cubicBezTo>
                    <a:pt x="2221562" y="561182"/>
                    <a:pt x="2433285" y="547118"/>
                    <a:pt x="2645009" y="533054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057051" y="3326582"/>
            <a:ext cx="2697044" cy="1164461"/>
            <a:chOff x="920537" y="3178921"/>
            <a:chExt cx="1955918" cy="902868"/>
          </a:xfrm>
        </p:grpSpPr>
        <p:grpSp>
          <p:nvGrpSpPr>
            <p:cNvPr id="13" name="Group 12"/>
            <p:cNvGrpSpPr/>
            <p:nvPr/>
          </p:nvGrpSpPr>
          <p:grpSpPr>
            <a:xfrm>
              <a:off x="920537" y="3178921"/>
              <a:ext cx="1955918" cy="553974"/>
              <a:chOff x="853440" y="1356360"/>
              <a:chExt cx="2184400" cy="74676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Freeform 4"/>
            <p:cNvSpPr/>
            <p:nvPr/>
          </p:nvSpPr>
          <p:spPr>
            <a:xfrm>
              <a:off x="935860" y="3393854"/>
              <a:ext cx="1801569" cy="687935"/>
            </a:xfrm>
            <a:custGeom>
              <a:avLst/>
              <a:gdLst>
                <a:gd name="connsiteX0" fmla="*/ 0 w 2525340"/>
                <a:gd name="connsiteY0" fmla="*/ 473749 h 964310"/>
                <a:gd name="connsiteX1" fmla="*/ 266956 w 2525340"/>
                <a:gd name="connsiteY1" fmla="*/ 323395 h 964310"/>
                <a:gd name="connsiteX2" fmla="*/ 380489 w 2525340"/>
                <a:gd name="connsiteY2" fmla="*/ 50302 h 964310"/>
                <a:gd name="connsiteX3" fmla="*/ 524706 w 2525340"/>
                <a:gd name="connsiteY3" fmla="*/ 34960 h 964310"/>
                <a:gd name="connsiteX4" fmla="*/ 616760 w 2525340"/>
                <a:gd name="connsiteY4" fmla="*/ 418517 h 964310"/>
                <a:gd name="connsiteX5" fmla="*/ 834620 w 2525340"/>
                <a:gd name="connsiteY5" fmla="*/ 464544 h 964310"/>
                <a:gd name="connsiteX6" fmla="*/ 1141466 w 2525340"/>
                <a:gd name="connsiteY6" fmla="*/ 476818 h 964310"/>
                <a:gd name="connsiteX7" fmla="*/ 1571050 w 2525340"/>
                <a:gd name="connsiteY7" fmla="*/ 464544 h 964310"/>
                <a:gd name="connsiteX8" fmla="*/ 1696856 w 2525340"/>
                <a:gd name="connsiteY8" fmla="*/ 522844 h 964310"/>
                <a:gd name="connsiteX9" fmla="*/ 1816526 w 2525340"/>
                <a:gd name="connsiteY9" fmla="*/ 927881 h 964310"/>
                <a:gd name="connsiteX10" fmla="*/ 1963812 w 2525340"/>
                <a:gd name="connsiteY10" fmla="*/ 903333 h 964310"/>
                <a:gd name="connsiteX11" fmla="*/ 2068140 w 2525340"/>
                <a:gd name="connsiteY11" fmla="*/ 559666 h 964310"/>
                <a:gd name="connsiteX12" fmla="*/ 2233836 w 2525340"/>
                <a:gd name="connsiteY12" fmla="*/ 486023 h 964310"/>
                <a:gd name="connsiteX13" fmla="*/ 2525340 w 2525340"/>
                <a:gd name="connsiteY13" fmla="*/ 479886 h 96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5340" h="964310">
                  <a:moveTo>
                    <a:pt x="0" y="473749"/>
                  </a:moveTo>
                  <a:cubicBezTo>
                    <a:pt x="101770" y="433859"/>
                    <a:pt x="203541" y="393970"/>
                    <a:pt x="266956" y="323395"/>
                  </a:cubicBezTo>
                  <a:cubicBezTo>
                    <a:pt x="330371" y="252820"/>
                    <a:pt x="337531" y="98374"/>
                    <a:pt x="380489" y="50302"/>
                  </a:cubicBezTo>
                  <a:cubicBezTo>
                    <a:pt x="423447" y="2230"/>
                    <a:pt x="485328" y="-26409"/>
                    <a:pt x="524706" y="34960"/>
                  </a:cubicBezTo>
                  <a:cubicBezTo>
                    <a:pt x="564084" y="96329"/>
                    <a:pt x="565108" y="346920"/>
                    <a:pt x="616760" y="418517"/>
                  </a:cubicBezTo>
                  <a:cubicBezTo>
                    <a:pt x="668412" y="490114"/>
                    <a:pt x="747169" y="454827"/>
                    <a:pt x="834620" y="464544"/>
                  </a:cubicBezTo>
                  <a:cubicBezTo>
                    <a:pt x="922071" y="474261"/>
                    <a:pt x="1018728" y="476818"/>
                    <a:pt x="1141466" y="476818"/>
                  </a:cubicBezTo>
                  <a:cubicBezTo>
                    <a:pt x="1264204" y="476818"/>
                    <a:pt x="1478485" y="456873"/>
                    <a:pt x="1571050" y="464544"/>
                  </a:cubicBezTo>
                  <a:cubicBezTo>
                    <a:pt x="1663615" y="472215"/>
                    <a:pt x="1655943" y="445621"/>
                    <a:pt x="1696856" y="522844"/>
                  </a:cubicBezTo>
                  <a:cubicBezTo>
                    <a:pt x="1737769" y="600067"/>
                    <a:pt x="1772033" y="864466"/>
                    <a:pt x="1816526" y="927881"/>
                  </a:cubicBezTo>
                  <a:cubicBezTo>
                    <a:pt x="1861019" y="991296"/>
                    <a:pt x="1921876" y="964702"/>
                    <a:pt x="1963812" y="903333"/>
                  </a:cubicBezTo>
                  <a:cubicBezTo>
                    <a:pt x="2005748" y="841964"/>
                    <a:pt x="2023136" y="629218"/>
                    <a:pt x="2068140" y="559666"/>
                  </a:cubicBezTo>
                  <a:cubicBezTo>
                    <a:pt x="2113144" y="490114"/>
                    <a:pt x="2157636" y="499320"/>
                    <a:pt x="2233836" y="486023"/>
                  </a:cubicBezTo>
                  <a:cubicBezTo>
                    <a:pt x="2310036" y="472726"/>
                    <a:pt x="2417688" y="476306"/>
                    <a:pt x="2525340" y="479886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911111" y="799519"/>
            <a:ext cx="4108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Approximate derivative: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</a:rPr>
              <a:t>The Sobel operator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420" y="1800853"/>
            <a:ext cx="2712955" cy="96934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0" y="2033721"/>
            <a:ext cx="737680" cy="42066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3" y="3391188"/>
            <a:ext cx="365792" cy="5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Edge detection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57051" y="1844913"/>
            <a:ext cx="2697043" cy="694542"/>
            <a:chOff x="691906" y="1758226"/>
            <a:chExt cx="1955918" cy="538515"/>
          </a:xfrm>
        </p:grpSpPr>
        <p:grpSp>
          <p:nvGrpSpPr>
            <p:cNvPr id="9" name="Group 8"/>
            <p:cNvGrpSpPr/>
            <p:nvPr/>
          </p:nvGrpSpPr>
          <p:grpSpPr>
            <a:xfrm>
              <a:off x="691906" y="1758226"/>
              <a:ext cx="1955918" cy="538515"/>
              <a:chOff x="853440" y="1356360"/>
              <a:chExt cx="2184400" cy="746760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Freeform 2"/>
            <p:cNvSpPr/>
            <p:nvPr/>
          </p:nvSpPr>
          <p:spPr>
            <a:xfrm>
              <a:off x="703968" y="1905906"/>
              <a:ext cx="1886940" cy="387903"/>
            </a:xfrm>
            <a:custGeom>
              <a:avLst/>
              <a:gdLst>
                <a:gd name="connsiteX0" fmla="*/ 0 w 2645009"/>
                <a:gd name="connsiteY0" fmla="*/ 542260 h 543741"/>
                <a:gd name="connsiteX1" fmla="*/ 294572 w 2645009"/>
                <a:gd name="connsiteY1" fmla="*/ 444069 h 543741"/>
                <a:gd name="connsiteX2" fmla="*/ 653581 w 2645009"/>
                <a:gd name="connsiteY2" fmla="*/ 78923 h 543741"/>
                <a:gd name="connsiteX3" fmla="*/ 1632419 w 2645009"/>
                <a:gd name="connsiteY3" fmla="*/ 32896 h 543741"/>
                <a:gd name="connsiteX4" fmla="*/ 2052797 w 2645009"/>
                <a:gd name="connsiteY4" fmla="*/ 477822 h 543741"/>
                <a:gd name="connsiteX5" fmla="*/ 2645009 w 2645009"/>
                <a:gd name="connsiteY5" fmla="*/ 533054 h 54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45009" h="543741">
                  <a:moveTo>
                    <a:pt x="0" y="542260"/>
                  </a:moveTo>
                  <a:cubicBezTo>
                    <a:pt x="92821" y="531776"/>
                    <a:pt x="185642" y="521292"/>
                    <a:pt x="294572" y="444069"/>
                  </a:cubicBezTo>
                  <a:cubicBezTo>
                    <a:pt x="403502" y="366846"/>
                    <a:pt x="430607" y="147452"/>
                    <a:pt x="653581" y="78923"/>
                  </a:cubicBezTo>
                  <a:cubicBezTo>
                    <a:pt x="876555" y="10394"/>
                    <a:pt x="1399216" y="-33587"/>
                    <a:pt x="1632419" y="32896"/>
                  </a:cubicBezTo>
                  <a:cubicBezTo>
                    <a:pt x="1865622" y="99379"/>
                    <a:pt x="1884032" y="394462"/>
                    <a:pt x="2052797" y="477822"/>
                  </a:cubicBezTo>
                  <a:cubicBezTo>
                    <a:pt x="2221562" y="561182"/>
                    <a:pt x="2433285" y="547118"/>
                    <a:pt x="2645009" y="533054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057051" y="3326582"/>
            <a:ext cx="2697044" cy="1164461"/>
            <a:chOff x="920537" y="3178921"/>
            <a:chExt cx="1955918" cy="902868"/>
          </a:xfrm>
        </p:grpSpPr>
        <p:grpSp>
          <p:nvGrpSpPr>
            <p:cNvPr id="13" name="Group 12"/>
            <p:cNvGrpSpPr/>
            <p:nvPr/>
          </p:nvGrpSpPr>
          <p:grpSpPr>
            <a:xfrm>
              <a:off x="920537" y="3178921"/>
              <a:ext cx="1955918" cy="553974"/>
              <a:chOff x="853440" y="1356360"/>
              <a:chExt cx="2184400" cy="74676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Freeform 4"/>
            <p:cNvSpPr/>
            <p:nvPr/>
          </p:nvSpPr>
          <p:spPr>
            <a:xfrm>
              <a:off x="935860" y="3393854"/>
              <a:ext cx="1801569" cy="687935"/>
            </a:xfrm>
            <a:custGeom>
              <a:avLst/>
              <a:gdLst>
                <a:gd name="connsiteX0" fmla="*/ 0 w 2525340"/>
                <a:gd name="connsiteY0" fmla="*/ 473749 h 964310"/>
                <a:gd name="connsiteX1" fmla="*/ 266956 w 2525340"/>
                <a:gd name="connsiteY1" fmla="*/ 323395 h 964310"/>
                <a:gd name="connsiteX2" fmla="*/ 380489 w 2525340"/>
                <a:gd name="connsiteY2" fmla="*/ 50302 h 964310"/>
                <a:gd name="connsiteX3" fmla="*/ 524706 w 2525340"/>
                <a:gd name="connsiteY3" fmla="*/ 34960 h 964310"/>
                <a:gd name="connsiteX4" fmla="*/ 616760 w 2525340"/>
                <a:gd name="connsiteY4" fmla="*/ 418517 h 964310"/>
                <a:gd name="connsiteX5" fmla="*/ 834620 w 2525340"/>
                <a:gd name="connsiteY5" fmla="*/ 464544 h 964310"/>
                <a:gd name="connsiteX6" fmla="*/ 1141466 w 2525340"/>
                <a:gd name="connsiteY6" fmla="*/ 476818 h 964310"/>
                <a:gd name="connsiteX7" fmla="*/ 1571050 w 2525340"/>
                <a:gd name="connsiteY7" fmla="*/ 464544 h 964310"/>
                <a:gd name="connsiteX8" fmla="*/ 1696856 w 2525340"/>
                <a:gd name="connsiteY8" fmla="*/ 522844 h 964310"/>
                <a:gd name="connsiteX9" fmla="*/ 1816526 w 2525340"/>
                <a:gd name="connsiteY9" fmla="*/ 927881 h 964310"/>
                <a:gd name="connsiteX10" fmla="*/ 1963812 w 2525340"/>
                <a:gd name="connsiteY10" fmla="*/ 903333 h 964310"/>
                <a:gd name="connsiteX11" fmla="*/ 2068140 w 2525340"/>
                <a:gd name="connsiteY11" fmla="*/ 559666 h 964310"/>
                <a:gd name="connsiteX12" fmla="*/ 2233836 w 2525340"/>
                <a:gd name="connsiteY12" fmla="*/ 486023 h 964310"/>
                <a:gd name="connsiteX13" fmla="*/ 2525340 w 2525340"/>
                <a:gd name="connsiteY13" fmla="*/ 479886 h 96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5340" h="964310">
                  <a:moveTo>
                    <a:pt x="0" y="473749"/>
                  </a:moveTo>
                  <a:cubicBezTo>
                    <a:pt x="101770" y="433859"/>
                    <a:pt x="203541" y="393970"/>
                    <a:pt x="266956" y="323395"/>
                  </a:cubicBezTo>
                  <a:cubicBezTo>
                    <a:pt x="330371" y="252820"/>
                    <a:pt x="337531" y="98374"/>
                    <a:pt x="380489" y="50302"/>
                  </a:cubicBezTo>
                  <a:cubicBezTo>
                    <a:pt x="423447" y="2230"/>
                    <a:pt x="485328" y="-26409"/>
                    <a:pt x="524706" y="34960"/>
                  </a:cubicBezTo>
                  <a:cubicBezTo>
                    <a:pt x="564084" y="96329"/>
                    <a:pt x="565108" y="346920"/>
                    <a:pt x="616760" y="418517"/>
                  </a:cubicBezTo>
                  <a:cubicBezTo>
                    <a:pt x="668412" y="490114"/>
                    <a:pt x="747169" y="454827"/>
                    <a:pt x="834620" y="464544"/>
                  </a:cubicBezTo>
                  <a:cubicBezTo>
                    <a:pt x="922071" y="474261"/>
                    <a:pt x="1018728" y="476818"/>
                    <a:pt x="1141466" y="476818"/>
                  </a:cubicBezTo>
                  <a:cubicBezTo>
                    <a:pt x="1264204" y="476818"/>
                    <a:pt x="1478485" y="456873"/>
                    <a:pt x="1571050" y="464544"/>
                  </a:cubicBezTo>
                  <a:cubicBezTo>
                    <a:pt x="1663615" y="472215"/>
                    <a:pt x="1655943" y="445621"/>
                    <a:pt x="1696856" y="522844"/>
                  </a:cubicBezTo>
                  <a:cubicBezTo>
                    <a:pt x="1737769" y="600067"/>
                    <a:pt x="1772033" y="864466"/>
                    <a:pt x="1816526" y="927881"/>
                  </a:cubicBezTo>
                  <a:cubicBezTo>
                    <a:pt x="1861019" y="991296"/>
                    <a:pt x="1921876" y="964702"/>
                    <a:pt x="1963812" y="903333"/>
                  </a:cubicBezTo>
                  <a:cubicBezTo>
                    <a:pt x="2005748" y="841964"/>
                    <a:pt x="2023136" y="629218"/>
                    <a:pt x="2068140" y="559666"/>
                  </a:cubicBezTo>
                  <a:cubicBezTo>
                    <a:pt x="2113144" y="490114"/>
                    <a:pt x="2157636" y="499320"/>
                    <a:pt x="2233836" y="486023"/>
                  </a:cubicBezTo>
                  <a:cubicBezTo>
                    <a:pt x="2310036" y="472726"/>
                    <a:pt x="2417688" y="476306"/>
                    <a:pt x="2525340" y="479886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911111" y="799519"/>
            <a:ext cx="4108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Approximate derivative: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</a:rPr>
              <a:t>The Sobel operator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420" y="1800853"/>
            <a:ext cx="2712955" cy="9693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551" y="3190003"/>
            <a:ext cx="2767824" cy="987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0" y="2033721"/>
            <a:ext cx="737680" cy="420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3" y="3391188"/>
            <a:ext cx="365792" cy="5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8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CR Image Analysis">
  <a:themeElements>
    <a:clrScheme name="Custom 50">
      <a:dk1>
        <a:srgbClr val="000000"/>
      </a:dk1>
      <a:lt1>
        <a:srgbClr val="FFFFFF"/>
      </a:lt1>
      <a:dk2>
        <a:srgbClr val="616365"/>
      </a:dk2>
      <a:lt2>
        <a:srgbClr val="A71930"/>
      </a:lt2>
      <a:accent1>
        <a:srgbClr val="EE7EA6"/>
      </a:accent1>
      <a:accent2>
        <a:srgbClr val="F9A100"/>
      </a:accent2>
      <a:accent3>
        <a:srgbClr val="FFD602"/>
      </a:accent3>
      <a:accent4>
        <a:srgbClr val="C9DD03"/>
      </a:accent4>
      <a:accent5>
        <a:srgbClr val="726E20"/>
      </a:accent5>
      <a:accent6>
        <a:srgbClr val="003D4C"/>
      </a:accent6>
      <a:hlink>
        <a:srgbClr val="A0A1A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844040AAADEB4484895B593F9D3BCE" ma:contentTypeVersion="1" ma:contentTypeDescription="Create a new document." ma:contentTypeScope="" ma:versionID="e7463f9c0fe8a1f14ea03b9314f2f3d5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18eccab7e06c40e5fe83bf06182e4b5b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4E9CD1E8-CF64-4676-AC27-0EF8054D9C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C51E133-9952-4AB2-A84C-8BD7D0FF11F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516095E-C64D-4887-A414-8F3E4E104EC1}">
  <ds:schemaRefs>
    <ds:schemaRef ds:uri="http://schemas.openxmlformats.org/package/2006/metadata/core-properties"/>
    <ds:schemaRef ds:uri="http://schemas.microsoft.com/sharepoint/v3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ICR Scientific PowerPoint_Widescreen_Template</Template>
  <TotalTime>10765</TotalTime>
  <Words>3692</Words>
  <Application>Microsoft Office PowerPoint</Application>
  <PresentationFormat>On-screen Show (16:9)</PresentationFormat>
  <Paragraphs>1372</Paragraphs>
  <Slides>221</Slides>
  <Notes>221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221</vt:i4>
      </vt:variant>
    </vt:vector>
  </HeadingPairs>
  <TitlesOfParts>
    <vt:vector size="226" baseType="lpstr">
      <vt:lpstr>Arial</vt:lpstr>
      <vt:lpstr>Calibri</vt:lpstr>
      <vt:lpstr>Cambria</vt:lpstr>
      <vt:lpstr>Cambria Math</vt:lpstr>
      <vt:lpstr>ICR Image Analysis</vt:lpstr>
      <vt:lpstr>Introduction to image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Institute Of Cancer Research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[Title slide with partner logos]</dc:title>
  <dc:creator>Catherine Graham</dc:creator>
  <cp:lastModifiedBy>3i</cp:lastModifiedBy>
  <cp:revision>166</cp:revision>
  <cp:lastPrinted>2012-10-16T20:20:01Z</cp:lastPrinted>
  <dcterms:created xsi:type="dcterms:W3CDTF">2015-03-17T12:07:57Z</dcterms:created>
  <dcterms:modified xsi:type="dcterms:W3CDTF">2018-04-16T12:02:29Z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0x010100EA844040AAADEB4484895B593F9D3BCE</vt:lpwstr>
  </property>
</Properties>
</file>